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7" r:id="rId3"/>
    <p:sldId id="260" r:id="rId4"/>
    <p:sldId id="259" r:id="rId5"/>
    <p:sldId id="256"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002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826" y="-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eaLnBrk="1" latinLnBrk="0" hangingPunct="1"/>
            <a:fld id="{544213AF-26F6-41FA-8D85-E2C5388D6E58}" type="datetimeFigureOut">
              <a:rPr lang="en-US" smtClean="0"/>
              <a:pPr eaLnBrk="1" latinLnBrk="0" hangingPunct="1"/>
              <a:t>1/25/2015</a:t>
            </a:fld>
            <a:endParaRPr lang="en-US" dirty="0">
              <a:solidFill>
                <a:srgbClr val="FFFFFF"/>
              </a:solidFill>
            </a:endParaRP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kumimoji="0" lang="en-US">
              <a:solidFill>
                <a:schemeClr val="accent1">
                  <a:tint val="20000"/>
                </a:scheme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5BBC35B-A44B-4119-B8DA-DE9E3DFADA20}" type="slidenum">
              <a:rPr kumimoji="0" lang="en-US" smtClean="0"/>
              <a:pPr eaLnBrk="1" latinLnBrk="0" hangingPunct="1"/>
              <a:t>‹#›</a:t>
            </a:fld>
            <a:endParaRPr kumimoji="0" lang="en-US" dirty="0">
              <a:solidFill>
                <a:srgbClr val="FFFFFF"/>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eaLnBrk="1" latinLnBrk="0" hangingPunct="1"/>
            <a:fld id="{544213AF-26F6-41FA-8D85-E2C5388D6E58}" type="datetimeFigureOut">
              <a:rPr lang="en-US" smtClean="0"/>
              <a:pPr eaLnBrk="1" latinLnBrk="0" hangingPunct="1"/>
              <a:t>1/25/2015</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eaLnBrk="1" latinLnBrk="0" hangingPunct="1"/>
            <a:fld id="{544213AF-26F6-41FA-8D85-E2C5388D6E58}" type="datetimeFigureOut">
              <a:rPr lang="en-US" smtClean="0"/>
              <a:pPr eaLnBrk="1" latinLnBrk="0" hangingPunct="1"/>
              <a:t>1/25/2015</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eaLnBrk="1" latinLnBrk="0" hangingPunct="1"/>
            <a:fld id="{544213AF-26F6-41FA-8D85-E2C5388D6E58}" type="datetimeFigureOut">
              <a:rPr lang="en-US" smtClean="0"/>
              <a:pPr eaLnBrk="1" latinLnBrk="0" hangingPunct="1"/>
              <a:t>1/25/2015</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eaLnBrk="1" latinLnBrk="0" hangingPunct="1"/>
            <a:fld id="{544213AF-26F6-41FA-8D85-E2C5388D6E58}" type="datetimeFigureOut">
              <a:rPr lang="en-US" smtClean="0"/>
              <a:pPr eaLnBrk="1" latinLnBrk="0" hangingPunct="1"/>
              <a:t>1/25/2015</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eaLnBrk="1" latinLnBrk="0" hangingPunct="1"/>
            <a:fld id="{544213AF-26F6-41FA-8D85-E2C5388D6E58}" type="datetimeFigureOut">
              <a:rPr lang="en-US" smtClean="0"/>
              <a:pPr eaLnBrk="1" latinLnBrk="0" hangingPunct="1"/>
              <a:t>1/25/2015</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eaLnBrk="1" latinLnBrk="0" hangingPunct="1"/>
            <a:fld id="{544213AF-26F6-41FA-8D85-E2C5388D6E58}" type="datetimeFigureOut">
              <a:rPr lang="en-US" smtClean="0"/>
              <a:pPr eaLnBrk="1" latinLnBrk="0" hangingPunct="1"/>
              <a:t>1/25/2015</a:t>
            </a:fld>
            <a:endParaRPr lang="en-US"/>
          </a:p>
        </p:txBody>
      </p:sp>
      <p:sp>
        <p:nvSpPr>
          <p:cNvPr id="8" name="Footer Placeholder 7"/>
          <p:cNvSpPr>
            <a:spLocks noGrp="1"/>
          </p:cNvSpPr>
          <p:nvPr>
            <p:ph type="ftr" sz="quarter" idx="11"/>
          </p:nvPr>
        </p:nvSpPr>
        <p:spPr/>
        <p:txBody>
          <a:bodyPr/>
          <a:lstStyle>
            <a:extLst/>
          </a:lstStyle>
          <a:p>
            <a:endParaRPr kumimoji="0" lang="en-US"/>
          </a:p>
        </p:txBody>
      </p:sp>
      <p:sp>
        <p:nvSpPr>
          <p:cNvPr id="9" name="Slide Number Placeholder 8"/>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eaLnBrk="1" latinLnBrk="0" hangingPunct="1"/>
            <a:fld id="{544213AF-26F6-41FA-8D85-E2C5388D6E58}" type="datetimeFigureOut">
              <a:rPr lang="en-US" smtClean="0"/>
              <a:pPr eaLnBrk="1" latinLnBrk="0" hangingPunct="1"/>
              <a:t>1/25/2015</a:t>
            </a:fld>
            <a:endParaRPr lang="en-US"/>
          </a:p>
        </p:txBody>
      </p:sp>
      <p:sp>
        <p:nvSpPr>
          <p:cNvPr id="4" name="Footer Placeholder 3"/>
          <p:cNvSpPr>
            <a:spLocks noGrp="1"/>
          </p:cNvSpPr>
          <p:nvPr>
            <p:ph type="ftr" sz="quarter" idx="11"/>
          </p:nvPr>
        </p:nvSpPr>
        <p:spPr/>
        <p:txBody>
          <a:bodyPr/>
          <a:lstStyle>
            <a:extLst/>
          </a:lstStyle>
          <a:p>
            <a:endParaRPr kumimoji="0" lang="en-US"/>
          </a:p>
        </p:txBody>
      </p:sp>
      <p:sp>
        <p:nvSpPr>
          <p:cNvPr id="5" name="Slide Number Placeholder 4"/>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eaLnBrk="1" latinLnBrk="0" hangingPunct="1"/>
            <a:fld id="{544213AF-26F6-41FA-8D85-E2C5388D6E58}" type="datetimeFigureOut">
              <a:rPr lang="en-US" smtClean="0"/>
              <a:pPr eaLnBrk="1" latinLnBrk="0" hangingPunct="1"/>
              <a:t>1/25/2015</a:t>
            </a:fld>
            <a:endParaRPr lang="en-US"/>
          </a:p>
        </p:txBody>
      </p:sp>
      <p:sp>
        <p:nvSpPr>
          <p:cNvPr id="3" name="Footer Placeholder 2"/>
          <p:cNvSpPr>
            <a:spLocks noGrp="1"/>
          </p:cNvSpPr>
          <p:nvPr>
            <p:ph type="ftr" sz="quarter" idx="11"/>
          </p:nvPr>
        </p:nvSpPr>
        <p:spPr/>
        <p:txBody>
          <a:bodyPr/>
          <a:lstStyle>
            <a:extLst/>
          </a:lstStyle>
          <a:p>
            <a:endParaRPr kumimoji="0" lang="en-US"/>
          </a:p>
        </p:txBody>
      </p:sp>
      <p:sp>
        <p:nvSpPr>
          <p:cNvPr id="4" name="Slide Number Placeholder 3"/>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eaLnBrk="1" latinLnBrk="0" hangingPunct="1"/>
            <a:fld id="{544213AF-26F6-41FA-8D85-E2C5388D6E58}" type="datetimeFigureOut">
              <a:rPr lang="en-US" smtClean="0"/>
              <a:pPr eaLnBrk="1" latinLnBrk="0" hangingPunct="1"/>
              <a:t>1/25/2015</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eaLnBrk="1" latinLnBrk="0" hangingPunct="1"/>
            <a:fld id="{544213AF-26F6-41FA-8D85-E2C5388D6E58}" type="datetimeFigureOut">
              <a:rPr lang="en-US" smtClean="0"/>
              <a:pPr eaLnBrk="1" latinLnBrk="0" hangingPunct="1"/>
              <a:t>1/25/2015</a:t>
            </a:fld>
            <a:endParaRPr lang="en-US">
              <a:solidFill>
                <a:schemeClr val="tx1"/>
              </a:solidFill>
            </a:endParaRP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5BBC35B-A44B-4119-B8DA-DE9E3DFADA20}" type="slidenum">
              <a:rPr kumimoji="0" lang="en-US" smtClean="0"/>
              <a:pPr eaLnBrk="1" latinLnBrk="0" hangingPunct="1"/>
              <a:t>‹#›</a:t>
            </a:fld>
            <a:endParaRPr kumimoji="0" lang="en-US">
              <a:solidFill>
                <a:schemeClr val="tx1"/>
              </a:solidFill>
            </a:endParaRP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eaLnBrk="1" latinLnBrk="0" hangingPunct="1"/>
            <a:fld id="{544213AF-26F6-41FA-8D85-E2C5388D6E58}" type="datetimeFigureOut">
              <a:rPr lang="en-US" smtClean="0"/>
              <a:pPr eaLnBrk="1" latinLnBrk="0" hangingPunct="1"/>
              <a:t>1/25/2015</a:t>
            </a:fld>
            <a:endParaRPr lang="en-US" sz="1000" dirty="0">
              <a:solidFill>
                <a:schemeClr val="tx1"/>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lgn="r" eaLnBrk="1" latinLnBrk="0" hangingPunct="1"/>
            <a:endParaRPr kumimoji="0" lang="en-US" sz="1000" dirty="0">
              <a:solidFill>
                <a:schemeClr val="tx1"/>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5BBC35B-A44B-4119-B8DA-DE9E3DFADA20}" type="slidenum">
              <a:rPr kumimoji="0" lang="en-US" smtClean="0"/>
              <a:pPr eaLnBrk="1" latinLnBrk="0" hangingPunct="1"/>
              <a:t>‹#›</a:t>
            </a:fld>
            <a:endParaRPr kumimoji="0" lang="en-US" sz="1000" b="0">
              <a:solidFill>
                <a:schemeClr val="tx1"/>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en.wikipedia.org/wiki/File:Declaration_independence.jpg" TargetMode="External"/><Relationship Id="rId1" Type="http://schemas.openxmlformats.org/officeDocument/2006/relationships/slideLayout" Target="../slideLayouts/slideLayout1.xml"/><Relationship Id="rId5" Type="http://schemas.openxmlformats.org/officeDocument/2006/relationships/hyperlink" Target="http://www.youtube.com/watch?v=nMueh4TQiK8" TargetMode="External"/><Relationship Id="rId4" Type="http://schemas.openxmlformats.org/officeDocument/2006/relationships/hyperlink" Target="http://www.youtube.com/watch?v=yb7MI8NQLoo"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www.ushistory.org/declaration/document/rough.htm" TargetMode="External"/><Relationship Id="rId2" Type="http://schemas.openxmlformats.org/officeDocument/2006/relationships/hyperlink" Target="http://www.archives.gov/exhibits/charters/declaration_transcript.html" TargetMode="External"/><Relationship Id="rId1" Type="http://schemas.openxmlformats.org/officeDocument/2006/relationships/slideLayout" Target="../slideLayouts/slideLayout1.xml"/><Relationship Id="rId4" Type="http://schemas.openxmlformats.org/officeDocument/2006/relationships/hyperlink" Target="https://www.georgiastandards.org/Frameworks/GSO%20Frameworks/SS_Gr_4_Unit_4_10-20-09_PRchgs.pd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youtube.com/watch?v=nMueh4TQiK8" TargetMode="External"/><Relationship Id="rId2" Type="http://schemas.openxmlformats.org/officeDocument/2006/relationships/hyperlink" Target="http://www.youtube.com/watch?v=yb7MI8NQLoo" TargetMode="External"/><Relationship Id="rId1" Type="http://schemas.openxmlformats.org/officeDocument/2006/relationships/slideLayout" Target="../slideLayouts/slideLayout7.xml"/><Relationship Id="rId6" Type="http://schemas.openxmlformats.org/officeDocument/2006/relationships/hyperlink" Target="https://www.georgisstandards.org/Frameworks/" TargetMode="External"/><Relationship Id="rId5" Type="http://schemas.openxmlformats.org/officeDocument/2006/relationships/hyperlink" Target="http://www.ushistory.org/declaration/document" TargetMode="External"/><Relationship Id="rId4" Type="http://schemas.openxmlformats.org/officeDocument/2006/relationships/hyperlink" Target="http://www.archives.gov/exhibits/charters/declaratio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upload.wikimedia.org/wikipedia/commons/thumb/1/15/Declaration_independence.jpg/525px-Declaration_independence.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152400"/>
            <a:ext cx="6248400" cy="37338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216231" y="4038600"/>
            <a:ext cx="6629400" cy="954107"/>
          </a:xfrm>
          <a:prstGeom prst="rect">
            <a:avLst/>
          </a:prstGeom>
          <a:noFill/>
        </p:spPr>
        <p:txBody>
          <a:bodyPr wrap="square" rtlCol="0">
            <a:spAutoFit/>
          </a:bodyPr>
          <a:lstStyle/>
          <a:p>
            <a:pPr algn="ctr"/>
            <a:r>
              <a:rPr lang="en-US" sz="2000" b="1" dirty="0" smtClean="0">
                <a:solidFill>
                  <a:schemeClr val="bg2">
                    <a:lumMod val="25000"/>
                  </a:schemeClr>
                </a:solidFill>
                <a:latin typeface="Comic Sans MS" pitchFamily="66" charset="0"/>
              </a:rPr>
              <a:t>The Committee of 5 </a:t>
            </a:r>
          </a:p>
          <a:p>
            <a:pPr algn="ctr"/>
            <a:r>
              <a:rPr lang="en-US" dirty="0" smtClean="0">
                <a:latin typeface="Comic Sans MS" pitchFamily="66" charset="0"/>
              </a:rPr>
              <a:t>John Adams, Thomas Jefferson, Benjamin Franklin, </a:t>
            </a:r>
          </a:p>
          <a:p>
            <a:pPr algn="ctr"/>
            <a:r>
              <a:rPr lang="en-US" dirty="0" smtClean="0">
                <a:latin typeface="Comic Sans MS" pitchFamily="66" charset="0"/>
              </a:rPr>
              <a:t>Robert Livingston, and Roger Sherman </a:t>
            </a:r>
            <a:endParaRPr lang="en-US" dirty="0">
              <a:latin typeface="Comic Sans MS" pitchFamily="66" charset="0"/>
            </a:endParaRPr>
          </a:p>
        </p:txBody>
      </p:sp>
      <p:sp>
        <p:nvSpPr>
          <p:cNvPr id="7" name="TextBox 6"/>
          <p:cNvSpPr txBox="1"/>
          <p:nvPr/>
        </p:nvSpPr>
        <p:spPr>
          <a:xfrm>
            <a:off x="1149432" y="5766252"/>
            <a:ext cx="7086600" cy="830997"/>
          </a:xfrm>
          <a:prstGeom prst="rect">
            <a:avLst/>
          </a:prstGeom>
          <a:noFill/>
        </p:spPr>
        <p:txBody>
          <a:bodyPr wrap="square" rtlCol="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2400" b="1" dirty="0" smtClean="0">
                <a:ln/>
                <a:solidFill>
                  <a:schemeClr val="accent3"/>
                </a:solidFill>
                <a:effectLst>
                  <a:glow rad="101600">
                    <a:schemeClr val="accent3">
                      <a:alpha val="60000"/>
                    </a:schemeClr>
                  </a:glow>
                </a:effectLst>
                <a:latin typeface="Comic Sans MS" pitchFamily="66" charset="0"/>
                <a:hlinkClick r:id="rId4"/>
              </a:rPr>
              <a:t>The Declaration of Independence</a:t>
            </a:r>
            <a:endParaRPr lang="en-US" sz="2400" b="1" dirty="0" smtClean="0">
              <a:ln/>
              <a:solidFill>
                <a:schemeClr val="accent3"/>
              </a:solidFill>
              <a:effectLst>
                <a:glow rad="101600">
                  <a:schemeClr val="accent3">
                    <a:alpha val="60000"/>
                  </a:schemeClr>
                </a:glow>
              </a:effectLst>
              <a:latin typeface="Comic Sans MS" pitchFamily="66" charset="0"/>
            </a:endParaRPr>
          </a:p>
          <a:p>
            <a:pPr algn="ctr"/>
            <a:r>
              <a:rPr lang="en-US" sz="2400" b="1" dirty="0" smtClean="0">
                <a:ln/>
                <a:solidFill>
                  <a:schemeClr val="accent3"/>
                </a:solidFill>
                <a:effectLst>
                  <a:glow rad="101600">
                    <a:schemeClr val="accent3">
                      <a:alpha val="60000"/>
                    </a:schemeClr>
                  </a:glow>
                </a:effectLst>
                <a:latin typeface="Comic Sans MS" pitchFamily="66" charset="0"/>
                <a:hlinkClick r:id="rId5"/>
              </a:rPr>
              <a:t>Discussion</a:t>
            </a:r>
            <a:endParaRPr lang="en-US" sz="2400" b="1" dirty="0">
              <a:ln/>
              <a:solidFill>
                <a:schemeClr val="accent3"/>
              </a:solidFill>
              <a:effectLst>
                <a:glow rad="101600">
                  <a:schemeClr val="accent3">
                    <a:alpha val="60000"/>
                  </a:schemeClr>
                </a:glow>
              </a:effectLst>
              <a:latin typeface="Comic Sans MS" pitchFamily="66" charset="0"/>
            </a:endParaRPr>
          </a:p>
        </p:txBody>
      </p:sp>
    </p:spTree>
    <p:extLst>
      <p:ext uri="{BB962C8B-B14F-4D97-AF65-F5344CB8AC3E}">
        <p14:creationId xmlns:p14="http://schemas.microsoft.com/office/powerpoint/2010/main" val="2351824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Comic Sans MS" pitchFamily="66" charset="0"/>
              </a:rPr>
              <a:t>Events Leading Up To the Writing of </a:t>
            </a:r>
            <a:br>
              <a:rPr lang="en-US" sz="240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Comic Sans MS" pitchFamily="66" charset="0"/>
              </a:rPr>
            </a:br>
            <a:r>
              <a:rPr lang="en-US" sz="280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Comic Sans MS" pitchFamily="66" charset="0"/>
              </a:rPr>
              <a:t>The Declaration of Independence</a:t>
            </a:r>
            <a:endParaRPr lang="en-US" sz="280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Comic Sans MS" pitchFamily="66" charset="0"/>
            </a:endParaRPr>
          </a:p>
        </p:txBody>
      </p:sp>
      <p:sp>
        <p:nvSpPr>
          <p:cNvPr id="7" name="TextBox 6"/>
          <p:cNvSpPr txBox="1"/>
          <p:nvPr/>
        </p:nvSpPr>
        <p:spPr>
          <a:xfrm>
            <a:off x="533400" y="1600200"/>
            <a:ext cx="8153400" cy="5586145"/>
          </a:xfrm>
          <a:prstGeom prst="rect">
            <a:avLst/>
          </a:prstGeom>
          <a:noFill/>
        </p:spPr>
        <p:txBody>
          <a:bodyPr wrap="square" rtlCol="0">
            <a:spAutoFit/>
          </a:bodyPr>
          <a:lstStyle/>
          <a:p>
            <a:pPr>
              <a:lnSpc>
                <a:spcPct val="150000"/>
              </a:lnSpc>
            </a:pPr>
            <a:r>
              <a:rPr lang="en-US" dirty="0" smtClean="0">
                <a:solidFill>
                  <a:srgbClr val="D00233"/>
                </a:solidFill>
                <a:effectLst>
                  <a:outerShdw blurRad="50800" dist="38100" dir="2700000" algn="tl" rotWithShape="0">
                    <a:prstClr val="black">
                      <a:alpha val="40000"/>
                    </a:prstClr>
                  </a:outerShdw>
                </a:effectLst>
                <a:latin typeface="Comic Sans MS" pitchFamily="66" charset="0"/>
              </a:rPr>
              <a:t>1754-1763</a:t>
            </a:r>
            <a:r>
              <a:rPr lang="en-US" dirty="0" smtClean="0">
                <a:effectLst>
                  <a:outerShdw blurRad="50800" dist="38100" dir="2700000" algn="tl" rotWithShape="0">
                    <a:prstClr val="black">
                      <a:alpha val="40000"/>
                    </a:prstClr>
                  </a:outerShdw>
                </a:effectLst>
                <a:latin typeface="Comic Sans MS" pitchFamily="66" charset="0"/>
              </a:rPr>
              <a:t>- French and Indian War</a:t>
            </a:r>
          </a:p>
          <a:p>
            <a:pPr>
              <a:lnSpc>
                <a:spcPct val="150000"/>
              </a:lnSpc>
            </a:pPr>
            <a:r>
              <a:rPr lang="en-US" dirty="0" smtClean="0">
                <a:solidFill>
                  <a:srgbClr val="D00233"/>
                </a:solidFill>
                <a:effectLst>
                  <a:outerShdw blurRad="50800" dist="38100" dir="2700000" algn="tl" rotWithShape="0">
                    <a:prstClr val="black">
                      <a:alpha val="40000"/>
                    </a:prstClr>
                  </a:outerShdw>
                </a:effectLst>
                <a:latin typeface="Comic Sans MS" pitchFamily="66" charset="0"/>
              </a:rPr>
              <a:t>1763</a:t>
            </a:r>
            <a:r>
              <a:rPr lang="en-US" dirty="0" smtClean="0">
                <a:effectLst>
                  <a:outerShdw blurRad="50800" dist="38100" dir="2700000" algn="tl" rotWithShape="0">
                    <a:prstClr val="black">
                      <a:alpha val="40000"/>
                    </a:prstClr>
                  </a:outerShdw>
                </a:effectLst>
                <a:latin typeface="Comic Sans MS" pitchFamily="66" charset="0"/>
              </a:rPr>
              <a:t> – Proclamation Act</a:t>
            </a:r>
          </a:p>
          <a:p>
            <a:pPr>
              <a:lnSpc>
                <a:spcPct val="150000"/>
              </a:lnSpc>
            </a:pPr>
            <a:r>
              <a:rPr lang="en-US" dirty="0" smtClean="0">
                <a:solidFill>
                  <a:srgbClr val="D00233"/>
                </a:solidFill>
                <a:effectLst>
                  <a:outerShdw blurRad="50800" dist="38100" dir="2700000" algn="tl" rotWithShape="0">
                    <a:prstClr val="black">
                      <a:alpha val="40000"/>
                    </a:prstClr>
                  </a:outerShdw>
                </a:effectLst>
                <a:latin typeface="Comic Sans MS" pitchFamily="66" charset="0"/>
              </a:rPr>
              <a:t>1764</a:t>
            </a:r>
            <a:r>
              <a:rPr lang="en-US" dirty="0" smtClean="0">
                <a:effectLst>
                  <a:outerShdw blurRad="50800" dist="38100" dir="2700000" algn="tl" rotWithShape="0">
                    <a:prstClr val="black">
                      <a:alpha val="40000"/>
                    </a:prstClr>
                  </a:outerShdw>
                </a:effectLst>
                <a:latin typeface="Comic Sans MS" pitchFamily="66" charset="0"/>
              </a:rPr>
              <a:t>- Sugar Act</a:t>
            </a:r>
          </a:p>
          <a:p>
            <a:pPr>
              <a:lnSpc>
                <a:spcPct val="150000"/>
              </a:lnSpc>
            </a:pPr>
            <a:r>
              <a:rPr lang="en-US" dirty="0" smtClean="0">
                <a:solidFill>
                  <a:srgbClr val="D00233"/>
                </a:solidFill>
                <a:effectLst>
                  <a:outerShdw blurRad="50800" dist="38100" dir="2700000" algn="tl" rotWithShape="0">
                    <a:prstClr val="black">
                      <a:alpha val="40000"/>
                    </a:prstClr>
                  </a:outerShdw>
                </a:effectLst>
                <a:latin typeface="Comic Sans MS" pitchFamily="66" charset="0"/>
              </a:rPr>
              <a:t>1765</a:t>
            </a:r>
            <a:r>
              <a:rPr lang="en-US" dirty="0" smtClean="0">
                <a:effectLst>
                  <a:outerShdw blurRad="50800" dist="38100" dir="2700000" algn="tl" rotWithShape="0">
                    <a:prstClr val="black">
                      <a:alpha val="40000"/>
                    </a:prstClr>
                  </a:outerShdw>
                </a:effectLst>
                <a:latin typeface="Comic Sans MS" pitchFamily="66" charset="0"/>
              </a:rPr>
              <a:t>- Stamp Act</a:t>
            </a:r>
          </a:p>
          <a:p>
            <a:pPr>
              <a:lnSpc>
                <a:spcPct val="150000"/>
              </a:lnSpc>
            </a:pPr>
            <a:r>
              <a:rPr lang="en-US" dirty="0" smtClean="0">
                <a:solidFill>
                  <a:srgbClr val="D00233"/>
                </a:solidFill>
                <a:effectLst>
                  <a:outerShdw blurRad="50800" dist="38100" dir="2700000" algn="tl" rotWithShape="0">
                    <a:prstClr val="black">
                      <a:alpha val="40000"/>
                    </a:prstClr>
                  </a:outerShdw>
                </a:effectLst>
                <a:latin typeface="Comic Sans MS" pitchFamily="66" charset="0"/>
              </a:rPr>
              <a:t>1767</a:t>
            </a:r>
            <a:r>
              <a:rPr lang="en-US" dirty="0" smtClean="0">
                <a:effectLst>
                  <a:outerShdw blurRad="50800" dist="38100" dir="2700000" algn="tl" rotWithShape="0">
                    <a:prstClr val="black">
                      <a:alpha val="40000"/>
                    </a:prstClr>
                  </a:outerShdw>
                </a:effectLst>
                <a:latin typeface="Comic Sans MS" pitchFamily="66" charset="0"/>
              </a:rPr>
              <a:t>- Townshend Act</a:t>
            </a:r>
          </a:p>
          <a:p>
            <a:pPr>
              <a:lnSpc>
                <a:spcPct val="150000"/>
              </a:lnSpc>
            </a:pPr>
            <a:r>
              <a:rPr lang="en-US" dirty="0" smtClean="0">
                <a:solidFill>
                  <a:srgbClr val="D00233"/>
                </a:solidFill>
                <a:effectLst>
                  <a:outerShdw blurRad="50800" dist="38100" dir="2700000" algn="tl" rotWithShape="0">
                    <a:prstClr val="black">
                      <a:alpha val="40000"/>
                    </a:prstClr>
                  </a:outerShdw>
                </a:effectLst>
                <a:latin typeface="Comic Sans MS" pitchFamily="66" charset="0"/>
              </a:rPr>
              <a:t>1770</a:t>
            </a:r>
            <a:r>
              <a:rPr lang="en-US" dirty="0" smtClean="0">
                <a:effectLst>
                  <a:outerShdw blurRad="50800" dist="38100" dir="2700000" algn="tl" rotWithShape="0">
                    <a:prstClr val="black">
                      <a:alpha val="40000"/>
                    </a:prstClr>
                  </a:outerShdw>
                </a:effectLst>
                <a:latin typeface="Comic Sans MS" pitchFamily="66" charset="0"/>
              </a:rPr>
              <a:t>- The Boston Massacre</a:t>
            </a:r>
          </a:p>
          <a:p>
            <a:pPr>
              <a:lnSpc>
                <a:spcPct val="150000"/>
              </a:lnSpc>
            </a:pPr>
            <a:r>
              <a:rPr lang="en-US" dirty="0" smtClean="0">
                <a:solidFill>
                  <a:srgbClr val="D00233"/>
                </a:solidFill>
                <a:effectLst>
                  <a:outerShdw blurRad="50800" dist="38100" dir="2700000" algn="tl" rotWithShape="0">
                    <a:prstClr val="black">
                      <a:alpha val="40000"/>
                    </a:prstClr>
                  </a:outerShdw>
                </a:effectLst>
                <a:latin typeface="Comic Sans MS" pitchFamily="66" charset="0"/>
              </a:rPr>
              <a:t>1773</a:t>
            </a:r>
            <a:r>
              <a:rPr lang="en-US" dirty="0" smtClean="0">
                <a:effectLst>
                  <a:outerShdw blurRad="50800" dist="38100" dir="2700000" algn="tl" rotWithShape="0">
                    <a:prstClr val="black">
                      <a:alpha val="40000"/>
                    </a:prstClr>
                  </a:outerShdw>
                </a:effectLst>
                <a:latin typeface="Comic Sans MS" pitchFamily="66" charset="0"/>
              </a:rPr>
              <a:t> – The Tea Act and The Boston Tea Party</a:t>
            </a:r>
          </a:p>
          <a:p>
            <a:pPr>
              <a:lnSpc>
                <a:spcPct val="150000"/>
              </a:lnSpc>
            </a:pPr>
            <a:r>
              <a:rPr lang="en-US" dirty="0" smtClean="0">
                <a:solidFill>
                  <a:srgbClr val="D00233"/>
                </a:solidFill>
                <a:effectLst>
                  <a:outerShdw blurRad="50800" dist="38100" dir="2700000" algn="tl" rotWithShape="0">
                    <a:prstClr val="black">
                      <a:alpha val="40000"/>
                    </a:prstClr>
                  </a:outerShdw>
                </a:effectLst>
                <a:latin typeface="Comic Sans MS" pitchFamily="66" charset="0"/>
              </a:rPr>
              <a:t>1774</a:t>
            </a:r>
            <a:r>
              <a:rPr lang="en-US" dirty="0" smtClean="0">
                <a:effectLst>
                  <a:outerShdw blurRad="50800" dist="38100" dir="2700000" algn="tl" rotWithShape="0">
                    <a:prstClr val="black">
                      <a:alpha val="40000"/>
                    </a:prstClr>
                  </a:outerShdw>
                </a:effectLst>
                <a:latin typeface="Comic Sans MS" pitchFamily="66" charset="0"/>
              </a:rPr>
              <a:t>-The Intolerable Acts and The First Continental Congress</a:t>
            </a:r>
          </a:p>
          <a:p>
            <a:pPr>
              <a:lnSpc>
                <a:spcPct val="150000"/>
              </a:lnSpc>
            </a:pPr>
            <a:r>
              <a:rPr lang="en-US" dirty="0" smtClean="0">
                <a:solidFill>
                  <a:srgbClr val="D00233"/>
                </a:solidFill>
                <a:effectLst>
                  <a:outerShdw blurRad="50800" dist="38100" dir="2700000" algn="tl" rotWithShape="0">
                    <a:prstClr val="black">
                      <a:alpha val="40000"/>
                    </a:prstClr>
                  </a:outerShdw>
                </a:effectLst>
                <a:latin typeface="Comic Sans MS" pitchFamily="66" charset="0"/>
              </a:rPr>
              <a:t>1775</a:t>
            </a:r>
            <a:r>
              <a:rPr lang="en-US" dirty="0" smtClean="0">
                <a:effectLst>
                  <a:outerShdw blurRad="50800" dist="38100" dir="2700000" algn="tl" rotWithShape="0">
                    <a:prstClr val="black">
                      <a:alpha val="40000"/>
                    </a:prstClr>
                  </a:outerShdw>
                </a:effectLst>
                <a:latin typeface="Comic Sans MS" pitchFamily="66" charset="0"/>
              </a:rPr>
              <a:t>- Paul Revere &amp; Concord and Lexington, and Bunker Hill</a:t>
            </a:r>
          </a:p>
          <a:p>
            <a:pPr>
              <a:lnSpc>
                <a:spcPct val="150000"/>
              </a:lnSpc>
            </a:pPr>
            <a:r>
              <a:rPr lang="en-US" dirty="0">
                <a:effectLst>
                  <a:outerShdw blurRad="50800" dist="38100" dir="2700000" algn="tl" rotWithShape="0">
                    <a:prstClr val="black">
                      <a:alpha val="40000"/>
                    </a:prstClr>
                  </a:outerShdw>
                </a:effectLst>
                <a:latin typeface="Comic Sans MS" pitchFamily="66" charset="0"/>
              </a:rPr>
              <a:t> </a:t>
            </a:r>
            <a:r>
              <a:rPr lang="en-US" dirty="0" smtClean="0">
                <a:effectLst>
                  <a:outerShdw blurRad="50800" dist="38100" dir="2700000" algn="tl" rotWithShape="0">
                    <a:prstClr val="black">
                      <a:alpha val="40000"/>
                    </a:prstClr>
                  </a:outerShdw>
                </a:effectLst>
                <a:latin typeface="Comic Sans MS" pitchFamily="66" charset="0"/>
              </a:rPr>
              <a:t>          The Second Continental Congress meets.</a:t>
            </a:r>
          </a:p>
          <a:p>
            <a:pPr>
              <a:lnSpc>
                <a:spcPct val="150000"/>
              </a:lnSpc>
            </a:pPr>
            <a:r>
              <a:rPr lang="en-US" dirty="0" smtClean="0">
                <a:solidFill>
                  <a:srgbClr val="D00233"/>
                </a:solidFill>
                <a:effectLst>
                  <a:outerShdw blurRad="50800" dist="38100" dir="2700000" algn="tl" rotWithShape="0">
                    <a:prstClr val="black">
                      <a:alpha val="40000"/>
                    </a:prstClr>
                  </a:outerShdw>
                </a:effectLst>
                <a:latin typeface="Comic Sans MS" pitchFamily="66" charset="0"/>
              </a:rPr>
              <a:t>1776</a:t>
            </a:r>
            <a:r>
              <a:rPr lang="en-US" dirty="0" smtClean="0">
                <a:effectLst>
                  <a:outerShdw blurRad="50800" dist="38100" dir="2700000" algn="tl" rotWithShape="0">
                    <a:prstClr val="black">
                      <a:alpha val="40000"/>
                    </a:prstClr>
                  </a:outerShdw>
                </a:effectLst>
                <a:latin typeface="Comic Sans MS" pitchFamily="66" charset="0"/>
              </a:rPr>
              <a:t>-The Declaration of Independence</a:t>
            </a:r>
          </a:p>
          <a:p>
            <a:pPr>
              <a:lnSpc>
                <a:spcPct val="150000"/>
              </a:lnSpc>
            </a:pPr>
            <a:endParaRPr lang="en-US" sz="2000" dirty="0" smtClean="0">
              <a:effectLst>
                <a:outerShdw blurRad="50800" dist="38100" dir="2700000" algn="tl" rotWithShape="0">
                  <a:prstClr val="black">
                    <a:alpha val="40000"/>
                  </a:prstClr>
                </a:outerShdw>
              </a:effectLst>
              <a:latin typeface="Comic Sans MS" pitchFamily="66" charset="0"/>
            </a:endParaRPr>
          </a:p>
          <a:p>
            <a:pPr>
              <a:lnSpc>
                <a:spcPct val="150000"/>
              </a:lnSpc>
            </a:pPr>
            <a:endParaRPr lang="en-US" sz="2000" dirty="0">
              <a:latin typeface="Comic Sans MS" pitchFamily="66" charset="0"/>
            </a:endParaRPr>
          </a:p>
        </p:txBody>
      </p:sp>
      <p:pic>
        <p:nvPicPr>
          <p:cNvPr id="3074" name="Picture 2" descr="http://1.bp.blogspot.com/_CeZ1Gd5qbSc/TB4fXKbckGI/AAAAAAAAAeY/5hoJf0hRENQ/s1600/1776_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1600199"/>
            <a:ext cx="2676525" cy="2524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43092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71500" y="1752600"/>
            <a:ext cx="8001000" cy="3693319"/>
          </a:xfrm>
          <a:prstGeom prst="rect">
            <a:avLst/>
          </a:prstGeom>
        </p:spPr>
        <p:txBody>
          <a:bodyPr wrap="square">
            <a:spAutoFit/>
          </a:bodyPr>
          <a:lstStyle/>
          <a:p>
            <a:pPr marL="285750" indent="-285750">
              <a:buFont typeface="Wingdings" pitchFamily="2" charset="2"/>
              <a:buChar char="q"/>
            </a:pPr>
            <a:r>
              <a:rPr lang="en-US" b="1" dirty="0">
                <a:solidFill>
                  <a:schemeClr val="bg2">
                    <a:lumMod val="25000"/>
                  </a:schemeClr>
                </a:solidFill>
                <a:latin typeface="Comic Sans MS" pitchFamily="66" charset="0"/>
              </a:rPr>
              <a:t>He expressed the radical view that government is morally obliged to serve people, namely by protecting life, liberty, and property. He explained the principle of checks and balances to limit government power. He favored representative government and a rule of law. He denounced tyranny. He insisted that when government violates individual rights, people may legitimately rebel</a:t>
            </a:r>
            <a:r>
              <a:rPr lang="en-US" b="1" dirty="0" smtClean="0">
                <a:solidFill>
                  <a:schemeClr val="bg2">
                    <a:lumMod val="25000"/>
                  </a:schemeClr>
                </a:solidFill>
                <a:latin typeface="Comic Sans MS" pitchFamily="66" charset="0"/>
              </a:rPr>
              <a:t>.</a:t>
            </a:r>
          </a:p>
          <a:p>
            <a:pPr marL="285750" indent="-285750">
              <a:buFont typeface="Wingdings" pitchFamily="2" charset="2"/>
              <a:buChar char="q"/>
            </a:pPr>
            <a:r>
              <a:rPr lang="en-US" b="1" dirty="0" smtClean="0">
                <a:solidFill>
                  <a:schemeClr val="bg2">
                    <a:lumMod val="25000"/>
                  </a:schemeClr>
                </a:solidFill>
                <a:latin typeface="Comic Sans MS" pitchFamily="66" charset="0"/>
              </a:rPr>
              <a:t>It is clear that Thomas Jefferson used Locke’s beliefs in the writing of The Declaration of Independence.</a:t>
            </a:r>
          </a:p>
          <a:p>
            <a:endParaRPr lang="en-US" b="1" dirty="0">
              <a:solidFill>
                <a:schemeClr val="bg2">
                  <a:lumMod val="25000"/>
                </a:schemeClr>
              </a:solidFill>
              <a:latin typeface="Comic Sans MS" pitchFamily="66" charset="0"/>
            </a:endParaRPr>
          </a:p>
          <a:p>
            <a:pPr algn="ctr"/>
            <a:r>
              <a:rPr lang="en-US" b="1" dirty="0" smtClean="0">
                <a:solidFill>
                  <a:schemeClr val="bg2">
                    <a:lumMod val="25000"/>
                  </a:schemeClr>
                </a:solidFill>
                <a:latin typeface="Comic Sans MS" pitchFamily="66" charset="0"/>
              </a:rPr>
              <a:t>“Life, Liberty, and the Pursuit of Happiness”</a:t>
            </a:r>
            <a:r>
              <a:rPr lang="en-US" b="1" dirty="0">
                <a:solidFill>
                  <a:schemeClr val="bg2">
                    <a:lumMod val="25000"/>
                  </a:schemeClr>
                </a:solidFill>
                <a:latin typeface="Comic Sans MS" pitchFamily="66" charset="0"/>
              </a:rPr>
              <a:t/>
            </a:r>
            <a:br>
              <a:rPr lang="en-US" b="1" dirty="0">
                <a:solidFill>
                  <a:schemeClr val="bg2">
                    <a:lumMod val="25000"/>
                  </a:schemeClr>
                </a:solidFill>
                <a:latin typeface="Comic Sans MS" pitchFamily="66" charset="0"/>
              </a:rPr>
            </a:br>
            <a:r>
              <a:rPr lang="en-US" b="1" dirty="0">
                <a:solidFill>
                  <a:schemeClr val="bg2">
                    <a:lumMod val="25000"/>
                  </a:schemeClr>
                </a:solidFill>
                <a:latin typeface="Comic Sans MS" pitchFamily="66" charset="0"/>
              </a:rPr>
              <a:t/>
            </a:r>
            <a:br>
              <a:rPr lang="en-US" b="1" dirty="0">
                <a:solidFill>
                  <a:schemeClr val="bg2">
                    <a:lumMod val="25000"/>
                  </a:schemeClr>
                </a:solidFill>
                <a:latin typeface="Comic Sans MS" pitchFamily="66" charset="0"/>
              </a:rPr>
            </a:br>
            <a:endParaRPr lang="en-US" b="1" dirty="0">
              <a:solidFill>
                <a:schemeClr val="bg2">
                  <a:lumMod val="25000"/>
                </a:schemeClr>
              </a:solidFill>
              <a:latin typeface="Comic Sans MS" pitchFamily="66" charset="0"/>
            </a:endParaRPr>
          </a:p>
        </p:txBody>
      </p:sp>
      <p:sp>
        <p:nvSpPr>
          <p:cNvPr id="5" name="TextBox 4"/>
          <p:cNvSpPr txBox="1"/>
          <p:nvPr/>
        </p:nvSpPr>
        <p:spPr>
          <a:xfrm>
            <a:off x="1828800" y="304800"/>
            <a:ext cx="5486400" cy="400110"/>
          </a:xfrm>
          <a:prstGeom prst="rect">
            <a:avLst/>
          </a:prstGeom>
          <a:noFill/>
        </p:spPr>
        <p:txBody>
          <a:bodyPr wrap="square" rtlCol="0">
            <a:spAutoFit/>
          </a:bodyPr>
          <a:lstStyle/>
          <a:p>
            <a:pPr algn="ctr"/>
            <a:r>
              <a:rPr lang="en-US" sz="2000" b="1" dirty="0" smtClean="0">
                <a:solidFill>
                  <a:schemeClr val="accent1">
                    <a:lumMod val="50000"/>
                  </a:schemeClr>
                </a:solidFill>
                <a:latin typeface="Comic Sans MS" pitchFamily="66" charset="0"/>
              </a:rPr>
              <a:t>Natural Rights</a:t>
            </a:r>
            <a:endParaRPr lang="en-US" sz="2000" b="1" dirty="0">
              <a:solidFill>
                <a:schemeClr val="accent1">
                  <a:lumMod val="50000"/>
                </a:schemeClr>
              </a:solidFill>
              <a:latin typeface="Comic Sans MS" pitchFamily="66" charset="0"/>
            </a:endParaRPr>
          </a:p>
        </p:txBody>
      </p:sp>
      <p:sp>
        <p:nvSpPr>
          <p:cNvPr id="6" name="TextBox 5"/>
          <p:cNvSpPr txBox="1"/>
          <p:nvPr/>
        </p:nvSpPr>
        <p:spPr>
          <a:xfrm>
            <a:off x="571500" y="812999"/>
            <a:ext cx="7734300" cy="1200329"/>
          </a:xfrm>
          <a:prstGeom prst="rect">
            <a:avLst/>
          </a:prstGeom>
          <a:noFill/>
        </p:spPr>
        <p:txBody>
          <a:bodyPr wrap="square" rtlCol="0">
            <a:spAutoFit/>
          </a:bodyPr>
          <a:lstStyle/>
          <a:p>
            <a:pPr marL="285750" indent="-285750">
              <a:buFont typeface="Wingdings" pitchFamily="2" charset="2"/>
              <a:buChar char="q"/>
            </a:pPr>
            <a:r>
              <a:rPr lang="en-US" b="1" dirty="0" smtClean="0">
                <a:solidFill>
                  <a:schemeClr val="accent1">
                    <a:lumMod val="50000"/>
                  </a:schemeClr>
                </a:solidFill>
                <a:latin typeface="Comic Sans MS" pitchFamily="66" charset="0"/>
              </a:rPr>
              <a:t>John Locke was a philosopher and Englishman in the 1600’s that believed that </a:t>
            </a:r>
            <a:r>
              <a:rPr lang="en-US" b="1" dirty="0">
                <a:solidFill>
                  <a:schemeClr val="accent1">
                    <a:lumMod val="50000"/>
                  </a:schemeClr>
                </a:solidFill>
                <a:latin typeface="Comic Sans MS" pitchFamily="66" charset="0"/>
              </a:rPr>
              <a:t>by being born, a person is entitled to his </a:t>
            </a:r>
            <a:r>
              <a:rPr lang="en-US" b="1" dirty="0" smtClean="0">
                <a:solidFill>
                  <a:schemeClr val="accent1">
                    <a:lumMod val="50000"/>
                  </a:schemeClr>
                </a:solidFill>
                <a:latin typeface="Comic Sans MS" pitchFamily="66" charset="0"/>
              </a:rPr>
              <a:t>life, not a government.</a:t>
            </a:r>
            <a:r>
              <a:rPr lang="en-US" b="1" dirty="0">
                <a:solidFill>
                  <a:schemeClr val="accent1">
                    <a:lumMod val="50000"/>
                  </a:schemeClr>
                </a:solidFill>
                <a:latin typeface="Comic Sans MS" pitchFamily="66" charset="0"/>
              </a:rPr>
              <a:t/>
            </a:r>
            <a:br>
              <a:rPr lang="en-US" b="1" dirty="0">
                <a:solidFill>
                  <a:schemeClr val="accent1">
                    <a:lumMod val="50000"/>
                  </a:schemeClr>
                </a:solidFill>
                <a:latin typeface="Comic Sans MS" pitchFamily="66" charset="0"/>
              </a:rPr>
            </a:br>
            <a:endParaRPr lang="en-US" b="1" dirty="0">
              <a:solidFill>
                <a:schemeClr val="accent1">
                  <a:lumMod val="50000"/>
                </a:schemeClr>
              </a:solidFill>
            </a:endParaRPr>
          </a:p>
        </p:txBody>
      </p:sp>
    </p:spTree>
    <p:extLst>
      <p:ext uri="{BB962C8B-B14F-4D97-AF65-F5344CB8AC3E}">
        <p14:creationId xmlns:p14="http://schemas.microsoft.com/office/powerpoint/2010/main" val="688782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52400"/>
            <a:ext cx="8839200" cy="4401205"/>
          </a:xfrm>
          <a:prstGeom prst="rect">
            <a:avLst/>
          </a:prstGeom>
          <a:noFill/>
        </p:spPr>
        <p:txBody>
          <a:bodyPr wrap="square" rtlCol="0">
            <a:spAutoFit/>
          </a:bodyPr>
          <a:lstStyle/>
          <a:p>
            <a:r>
              <a:rPr lang="en-US" sz="2000" b="1" dirty="0" smtClean="0">
                <a:solidFill>
                  <a:schemeClr val="accent1">
                    <a:lumMod val="75000"/>
                  </a:schemeClr>
                </a:solidFill>
                <a:latin typeface="Comic Sans MS" pitchFamily="66" charset="0"/>
              </a:rPr>
              <a:t>    </a:t>
            </a:r>
          </a:p>
          <a:p>
            <a:r>
              <a:rPr lang="en-US" sz="2000" b="1" dirty="0">
                <a:solidFill>
                  <a:schemeClr val="accent1">
                    <a:lumMod val="75000"/>
                  </a:schemeClr>
                </a:solidFill>
                <a:latin typeface="Comic Sans MS" pitchFamily="66" charset="0"/>
              </a:rPr>
              <a:t> </a:t>
            </a:r>
            <a:r>
              <a:rPr lang="en-US" sz="2000" b="1" dirty="0" smtClean="0">
                <a:solidFill>
                  <a:schemeClr val="accent1">
                    <a:lumMod val="75000"/>
                  </a:schemeClr>
                </a:solidFill>
                <a:latin typeface="Comic Sans MS" pitchFamily="66" charset="0"/>
              </a:rPr>
              <a:t>  </a:t>
            </a:r>
            <a:r>
              <a:rPr lang="en-US" sz="2000" dirty="0" smtClean="0">
                <a:latin typeface="Comic Sans MS" pitchFamily="66" charset="0"/>
              </a:rPr>
              <a:t>Drawing </a:t>
            </a:r>
            <a:r>
              <a:rPr lang="en-US" sz="2000" dirty="0">
                <a:latin typeface="Comic Sans MS" pitchFamily="66" charset="0"/>
              </a:rPr>
              <a:t>on documents, such as the Virginia Declaration of Rights, state and local calls for independence, and his own draft of a Virginia constitution, Jefferson wrote a stunning statement of the colonists' right to rebel against the British government and establish their own based on the premise that all men are created equal and have the inalienable </a:t>
            </a:r>
            <a:r>
              <a:rPr lang="en-US" sz="2000" b="1" dirty="0">
                <a:solidFill>
                  <a:schemeClr val="accent1">
                    <a:lumMod val="75000"/>
                  </a:schemeClr>
                </a:solidFill>
                <a:latin typeface="Comic Sans MS" pitchFamily="66" charset="0"/>
              </a:rPr>
              <a:t>rights of life</a:t>
            </a:r>
            <a:r>
              <a:rPr lang="en-US" sz="2000" dirty="0">
                <a:latin typeface="Comic Sans MS" pitchFamily="66" charset="0"/>
              </a:rPr>
              <a:t>, </a:t>
            </a:r>
            <a:r>
              <a:rPr lang="en-US" sz="2000" b="1" dirty="0">
                <a:solidFill>
                  <a:schemeClr val="accent1">
                    <a:lumMod val="75000"/>
                  </a:schemeClr>
                </a:solidFill>
                <a:latin typeface="Comic Sans MS" pitchFamily="66" charset="0"/>
              </a:rPr>
              <a:t>liberty</a:t>
            </a:r>
            <a:r>
              <a:rPr lang="en-US" sz="2000" dirty="0">
                <a:latin typeface="Comic Sans MS" pitchFamily="66" charset="0"/>
              </a:rPr>
              <a:t>, and the </a:t>
            </a:r>
            <a:r>
              <a:rPr lang="en-US" sz="2000" b="1" dirty="0">
                <a:solidFill>
                  <a:schemeClr val="accent1">
                    <a:lumMod val="75000"/>
                  </a:schemeClr>
                </a:solidFill>
                <a:latin typeface="Comic Sans MS" pitchFamily="66" charset="0"/>
              </a:rPr>
              <a:t>pursuit of happiness</a:t>
            </a:r>
            <a:r>
              <a:rPr lang="en-US" sz="2000" dirty="0" smtClean="0">
                <a:latin typeface="Comic Sans MS" pitchFamily="66" charset="0"/>
              </a:rPr>
              <a:t>. </a:t>
            </a:r>
          </a:p>
          <a:p>
            <a:endParaRPr lang="en-US" sz="2000" dirty="0">
              <a:latin typeface="Comic Sans MS" pitchFamily="66" charset="0"/>
            </a:endParaRPr>
          </a:p>
          <a:p>
            <a:r>
              <a:rPr lang="en-US" sz="2000" dirty="0" smtClean="0">
                <a:latin typeface="Comic Sans MS" pitchFamily="66" charset="0"/>
              </a:rPr>
              <a:t>     Jefferson </a:t>
            </a:r>
            <a:r>
              <a:rPr lang="en-US" sz="2000" dirty="0">
                <a:latin typeface="Comic Sans MS" pitchFamily="66" charset="0"/>
              </a:rPr>
              <a:t>was critical of changes to the document, particularly the removal of a long paragraph that </a:t>
            </a:r>
            <a:r>
              <a:rPr lang="en-US" sz="2000" b="1" dirty="0">
                <a:solidFill>
                  <a:schemeClr val="accent1">
                    <a:lumMod val="75000"/>
                  </a:schemeClr>
                </a:solidFill>
                <a:latin typeface="Comic Sans MS" pitchFamily="66" charset="0"/>
              </a:rPr>
              <a:t>attributed responsibility of the slave trade to British King George III</a:t>
            </a:r>
            <a:r>
              <a:rPr lang="en-US" sz="2000" dirty="0">
                <a:latin typeface="Comic Sans MS" pitchFamily="66" charset="0"/>
              </a:rPr>
              <a:t>. Jefferson was justly proud of his role in writing the Declaration of Independence and skillfully defended his authorship of this hallowed document.</a:t>
            </a:r>
          </a:p>
          <a:p>
            <a:pPr algn="ctr"/>
            <a:endParaRPr lang="en-US" sz="2000" b="1" dirty="0">
              <a:solidFill>
                <a:schemeClr val="accent1">
                  <a:lumMod val="75000"/>
                </a:schemeClr>
              </a:solidFill>
              <a:latin typeface="Comic Sans MS" pitchFamily="66" charset="0"/>
            </a:endParaRPr>
          </a:p>
        </p:txBody>
      </p:sp>
    </p:spTree>
    <p:extLst>
      <p:ext uri="{BB962C8B-B14F-4D97-AF65-F5344CB8AC3E}">
        <p14:creationId xmlns:p14="http://schemas.microsoft.com/office/powerpoint/2010/main" val="2897772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2133600"/>
          </a:xfrm>
        </p:spPr>
        <p:txBody>
          <a:bodyPr>
            <a:normAutofit fontScale="90000"/>
          </a:bodyPr>
          <a:lstStyle/>
          <a:p>
            <a:pPr algn="ctr"/>
            <a:r>
              <a:rPr lang="en-US" sz="3600" dirty="0" smtClean="0">
                <a:solidFill>
                  <a:schemeClr val="accent1">
                    <a:lumMod val="75000"/>
                  </a:schemeClr>
                </a:solidFill>
                <a:effectLst>
                  <a:glow rad="101600">
                    <a:schemeClr val="accent4">
                      <a:satMod val="175000"/>
                      <a:alpha val="40000"/>
                    </a:schemeClr>
                  </a:glow>
                  <a:outerShdw blurRad="31750" dist="25400" dir="5400000" algn="tl" rotWithShape="0">
                    <a:srgbClr val="000000">
                      <a:alpha val="25000"/>
                    </a:srgbClr>
                  </a:outerShdw>
                </a:effectLst>
                <a:latin typeface="Comic Sans MS" pitchFamily="66" charset="0"/>
                <a:hlinkClick r:id="rId2"/>
              </a:rPr>
              <a:t>The Declaration Of Independence</a:t>
            </a:r>
            <a:r>
              <a:rPr lang="en-US" sz="3600" dirty="0" smtClean="0">
                <a:solidFill>
                  <a:schemeClr val="accent1">
                    <a:lumMod val="75000"/>
                  </a:schemeClr>
                </a:solidFill>
                <a:effectLst>
                  <a:glow rad="101600">
                    <a:schemeClr val="accent4">
                      <a:satMod val="175000"/>
                      <a:alpha val="40000"/>
                    </a:schemeClr>
                  </a:glow>
                  <a:outerShdw blurRad="31750" dist="25400" dir="5400000" algn="tl" rotWithShape="0">
                    <a:srgbClr val="000000">
                      <a:alpha val="25000"/>
                    </a:srgbClr>
                  </a:outerShdw>
                </a:effectLst>
                <a:latin typeface="Comic Sans MS" pitchFamily="66" charset="0"/>
              </a:rPr>
              <a:t/>
            </a:r>
            <a:br>
              <a:rPr lang="en-US" sz="3600" dirty="0" smtClean="0">
                <a:solidFill>
                  <a:schemeClr val="accent1">
                    <a:lumMod val="75000"/>
                  </a:schemeClr>
                </a:solidFill>
                <a:effectLst>
                  <a:glow rad="101600">
                    <a:schemeClr val="accent4">
                      <a:satMod val="175000"/>
                      <a:alpha val="40000"/>
                    </a:schemeClr>
                  </a:glow>
                  <a:outerShdw blurRad="31750" dist="25400" dir="5400000" algn="tl" rotWithShape="0">
                    <a:srgbClr val="000000">
                      <a:alpha val="25000"/>
                    </a:srgbClr>
                  </a:outerShdw>
                </a:effectLst>
                <a:latin typeface="Comic Sans MS" pitchFamily="66" charset="0"/>
              </a:rPr>
            </a:br>
            <a:r>
              <a:rPr lang="en-US" sz="3600" dirty="0">
                <a:solidFill>
                  <a:schemeClr val="accent1">
                    <a:lumMod val="75000"/>
                  </a:schemeClr>
                </a:solidFill>
                <a:effectLst>
                  <a:glow rad="101600">
                    <a:schemeClr val="accent4">
                      <a:satMod val="175000"/>
                      <a:alpha val="40000"/>
                    </a:schemeClr>
                  </a:glow>
                  <a:outerShdw blurRad="31750" dist="25400" dir="5400000" algn="tl" rotWithShape="0">
                    <a:srgbClr val="000000">
                      <a:alpha val="25000"/>
                    </a:srgbClr>
                  </a:outerShdw>
                </a:effectLst>
                <a:latin typeface="Comic Sans MS" pitchFamily="66" charset="0"/>
              </a:rPr>
              <a:t/>
            </a:r>
            <a:br>
              <a:rPr lang="en-US" sz="3600" dirty="0">
                <a:solidFill>
                  <a:schemeClr val="accent1">
                    <a:lumMod val="75000"/>
                  </a:schemeClr>
                </a:solidFill>
                <a:effectLst>
                  <a:glow rad="101600">
                    <a:schemeClr val="accent4">
                      <a:satMod val="175000"/>
                      <a:alpha val="40000"/>
                    </a:schemeClr>
                  </a:glow>
                  <a:outerShdw blurRad="31750" dist="25400" dir="5400000" algn="tl" rotWithShape="0">
                    <a:srgbClr val="000000">
                      <a:alpha val="25000"/>
                    </a:srgbClr>
                  </a:outerShdw>
                </a:effectLst>
                <a:latin typeface="Comic Sans MS" pitchFamily="66" charset="0"/>
              </a:rPr>
            </a:br>
            <a:r>
              <a:rPr lang="en-US" sz="3600" dirty="0" smtClean="0">
                <a:solidFill>
                  <a:schemeClr val="accent1">
                    <a:lumMod val="75000"/>
                  </a:schemeClr>
                </a:solidFill>
                <a:effectLst>
                  <a:glow rad="101600">
                    <a:schemeClr val="accent4">
                      <a:satMod val="175000"/>
                      <a:alpha val="40000"/>
                    </a:schemeClr>
                  </a:glow>
                  <a:outerShdw blurRad="31750" dist="25400" dir="5400000" algn="tl" rotWithShape="0">
                    <a:srgbClr val="000000">
                      <a:alpha val="25000"/>
                    </a:srgbClr>
                  </a:outerShdw>
                </a:effectLst>
                <a:latin typeface="Comic Sans MS" pitchFamily="66" charset="0"/>
              </a:rPr>
              <a:t/>
            </a:r>
            <a:br>
              <a:rPr lang="en-US" sz="3600" dirty="0" smtClean="0">
                <a:solidFill>
                  <a:schemeClr val="accent1">
                    <a:lumMod val="75000"/>
                  </a:schemeClr>
                </a:solidFill>
                <a:effectLst>
                  <a:glow rad="101600">
                    <a:schemeClr val="accent4">
                      <a:satMod val="175000"/>
                      <a:alpha val="40000"/>
                    </a:schemeClr>
                  </a:glow>
                  <a:outerShdw blurRad="31750" dist="25400" dir="5400000" algn="tl" rotWithShape="0">
                    <a:srgbClr val="000000">
                      <a:alpha val="25000"/>
                    </a:srgbClr>
                  </a:outerShdw>
                </a:effectLst>
                <a:latin typeface="Comic Sans MS" pitchFamily="66" charset="0"/>
              </a:rPr>
            </a:br>
            <a:endParaRPr lang="en-US" sz="3600" dirty="0">
              <a:solidFill>
                <a:schemeClr val="accent1">
                  <a:lumMod val="75000"/>
                </a:schemeClr>
              </a:solidFill>
              <a:effectLst>
                <a:glow rad="101600">
                  <a:schemeClr val="accent4">
                    <a:satMod val="175000"/>
                    <a:alpha val="40000"/>
                  </a:schemeClr>
                </a:glow>
                <a:outerShdw blurRad="31750" dist="25400" dir="5400000" algn="tl" rotWithShape="0">
                  <a:srgbClr val="000000">
                    <a:alpha val="25000"/>
                  </a:srgbClr>
                </a:outerShdw>
              </a:effectLst>
              <a:latin typeface="Comic Sans MS" pitchFamily="66" charset="0"/>
            </a:endParaRPr>
          </a:p>
        </p:txBody>
      </p:sp>
      <p:sp>
        <p:nvSpPr>
          <p:cNvPr id="5" name="TextBox 4"/>
          <p:cNvSpPr txBox="1"/>
          <p:nvPr/>
        </p:nvSpPr>
        <p:spPr>
          <a:xfrm>
            <a:off x="914400" y="1064567"/>
            <a:ext cx="6934200" cy="461665"/>
          </a:xfrm>
          <a:prstGeom prst="rect">
            <a:avLst/>
          </a:prstGeom>
          <a:noFill/>
        </p:spPr>
        <p:txBody>
          <a:bodyPr wrap="square" rtlCol="0">
            <a:spAutoFit/>
          </a:bodyPr>
          <a:lstStyle/>
          <a:p>
            <a:pPr algn="ctr"/>
            <a:r>
              <a:rPr lang="en-US" sz="2400" b="1" dirty="0" smtClean="0">
                <a:solidFill>
                  <a:srgbClr val="D00233"/>
                </a:solidFill>
                <a:latin typeface="Comic Sans MS" pitchFamily="66" charset="0"/>
                <a:hlinkClick r:id="rId3"/>
              </a:rPr>
              <a:t>Jefferson’s Rough Draft</a:t>
            </a:r>
            <a:endParaRPr lang="en-US" sz="2400" b="1" dirty="0">
              <a:solidFill>
                <a:srgbClr val="D00233"/>
              </a:solidFill>
              <a:latin typeface="Comic Sans MS" pitchFamily="66" charset="0"/>
            </a:endParaRPr>
          </a:p>
        </p:txBody>
      </p:sp>
      <p:sp>
        <p:nvSpPr>
          <p:cNvPr id="6" name="Rectangle 5"/>
          <p:cNvSpPr/>
          <p:nvPr/>
        </p:nvSpPr>
        <p:spPr>
          <a:xfrm>
            <a:off x="383969" y="1828800"/>
            <a:ext cx="8382000" cy="3447098"/>
          </a:xfrm>
          <a:prstGeom prst="rect">
            <a:avLst/>
          </a:prstGeom>
          <a:ln w="38100">
            <a:solidFill>
              <a:schemeClr val="accent1">
                <a:lumMod val="50000"/>
              </a:schemeClr>
            </a:solidFill>
          </a:ln>
        </p:spPr>
        <p:txBody>
          <a:bodyPr wrap="square">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2000" b="1" i="1" dirty="0" smtClean="0">
                <a:ln/>
                <a:solidFill>
                  <a:srgbClr val="0070C0"/>
                </a:solidFill>
                <a:effectLst>
                  <a:outerShdw blurRad="50800" dist="38100" dir="2700000" algn="tl" rotWithShape="0">
                    <a:prstClr val="black">
                      <a:alpha val="40000"/>
                    </a:prstClr>
                  </a:outerShdw>
                </a:effectLst>
              </a:rPr>
              <a:t>Do You Know?</a:t>
            </a:r>
            <a:endParaRPr lang="en-US" sz="2000" b="1" i="1" dirty="0">
              <a:ln/>
              <a:solidFill>
                <a:srgbClr val="0070C0"/>
              </a:solidFill>
              <a:effectLst>
                <a:outerShdw blurRad="50800" dist="38100" dir="2700000" algn="tl" rotWithShape="0">
                  <a:prstClr val="black">
                    <a:alpha val="40000"/>
                  </a:prstClr>
                </a:outerShdw>
              </a:effectLst>
            </a:endParaRPr>
          </a:p>
          <a:p>
            <a:endParaRPr lang="en-US" b="1" dirty="0" smtClean="0">
              <a:ln/>
              <a:solidFill>
                <a:schemeClr val="accent1">
                  <a:lumMod val="50000"/>
                </a:schemeClr>
              </a:solidFill>
            </a:endParaRPr>
          </a:p>
          <a:p>
            <a:pPr marL="285750" indent="-285750">
              <a:buFont typeface="Wingdings" pitchFamily="2" charset="2"/>
              <a:buChar char="v"/>
            </a:pPr>
            <a:r>
              <a:rPr lang="en-US" b="1" dirty="0" smtClean="0">
                <a:ln/>
                <a:solidFill>
                  <a:schemeClr val="accent1">
                    <a:lumMod val="50000"/>
                  </a:schemeClr>
                </a:solidFill>
              </a:rPr>
              <a:t>Why </a:t>
            </a:r>
            <a:r>
              <a:rPr lang="en-US" b="1" dirty="0">
                <a:ln/>
                <a:solidFill>
                  <a:schemeClr val="accent1">
                    <a:lumMod val="50000"/>
                  </a:schemeClr>
                </a:solidFill>
              </a:rPr>
              <a:t>was the Declaration of Independence written? </a:t>
            </a:r>
          </a:p>
          <a:p>
            <a:pPr marL="285750" indent="-285750">
              <a:buFont typeface="Wingdings" pitchFamily="2" charset="2"/>
              <a:buChar char="v"/>
            </a:pPr>
            <a:r>
              <a:rPr lang="en-US" b="1" dirty="0">
                <a:ln/>
                <a:solidFill>
                  <a:schemeClr val="accent1">
                    <a:lumMod val="50000"/>
                  </a:schemeClr>
                </a:solidFill>
              </a:rPr>
              <a:t>How are our natural rights described in the Declaration of Independence? </a:t>
            </a:r>
          </a:p>
          <a:p>
            <a:pPr marL="285750" indent="-285750">
              <a:buFont typeface="Wingdings" pitchFamily="2" charset="2"/>
              <a:buChar char="v"/>
            </a:pPr>
            <a:r>
              <a:rPr lang="en-US" b="1" dirty="0">
                <a:ln/>
                <a:solidFill>
                  <a:schemeClr val="accent1">
                    <a:lumMod val="50000"/>
                  </a:schemeClr>
                </a:solidFill>
              </a:rPr>
              <a:t>Why is the message of the Declaration of Independence important to our country? </a:t>
            </a:r>
          </a:p>
          <a:p>
            <a:pPr marL="285750" indent="-285750">
              <a:buFont typeface="Wingdings" pitchFamily="2" charset="2"/>
              <a:buChar char="v"/>
            </a:pPr>
            <a:r>
              <a:rPr lang="en-US" b="1" dirty="0">
                <a:ln/>
                <a:solidFill>
                  <a:schemeClr val="accent1">
                    <a:lumMod val="50000"/>
                  </a:schemeClr>
                </a:solidFill>
              </a:rPr>
              <a:t>How does the belief in the Declaration of Independence affect decisions made by our country? </a:t>
            </a:r>
          </a:p>
          <a:p>
            <a:pPr marL="285750" indent="-285750">
              <a:buFont typeface="Wingdings" pitchFamily="2" charset="2"/>
              <a:buChar char="v"/>
            </a:pPr>
            <a:r>
              <a:rPr lang="en-US" b="1" dirty="0">
                <a:ln/>
                <a:solidFill>
                  <a:schemeClr val="accent1">
                    <a:lumMod val="50000"/>
                  </a:schemeClr>
                </a:solidFill>
              </a:rPr>
              <a:t>How was the Declaration of Independence a response to tyranny and the abuse of power? </a:t>
            </a:r>
          </a:p>
          <a:p>
            <a:r>
              <a:rPr lang="en-US" b="1" dirty="0">
                <a:ln/>
                <a:solidFill>
                  <a:schemeClr val="accent1">
                    <a:lumMod val="50000"/>
                  </a:schemeClr>
                </a:solidFill>
              </a:rPr>
              <a:t>	</a:t>
            </a:r>
          </a:p>
        </p:txBody>
      </p:sp>
      <p:sp>
        <p:nvSpPr>
          <p:cNvPr id="7" name="Rectangle 6"/>
          <p:cNvSpPr/>
          <p:nvPr/>
        </p:nvSpPr>
        <p:spPr>
          <a:xfrm>
            <a:off x="4031885" y="6019800"/>
            <a:ext cx="1149715" cy="461665"/>
          </a:xfrm>
          <a:prstGeom prst="rect">
            <a:avLst/>
          </a:prstGeom>
        </p:spPr>
        <p:txBody>
          <a:bodyPr wrap="square">
            <a:spAutoFit/>
          </a:bodyPr>
          <a:lstStyle/>
          <a:p>
            <a:pPr algn="ctr"/>
            <a:r>
              <a:rPr lang="en-US" sz="2400" b="1" dirty="0">
                <a:ln w="19050">
                  <a:solidFill>
                    <a:schemeClr val="tx1">
                      <a:lumMod val="85000"/>
                      <a:lumOff val="15000"/>
                    </a:schemeClr>
                  </a:solidFill>
                  <a:prstDash val="solid"/>
                </a:ln>
                <a:solidFill>
                  <a:schemeClr val="accent3"/>
                </a:solidFill>
                <a:effectLst>
                  <a:outerShdw blurRad="50000" dist="50800" dir="7500000" algn="tl">
                    <a:srgbClr val="000000">
                      <a:shade val="5000"/>
                      <a:alpha val="35000"/>
                    </a:srgbClr>
                  </a:outerShdw>
                </a:effectLst>
                <a:latin typeface="Comic Sans MS" pitchFamily="66" charset="0"/>
                <a:hlinkClick r:id="rId4"/>
              </a:rPr>
              <a:t>DBQ</a:t>
            </a:r>
            <a:endParaRPr lang="en-US" sz="2400" b="1" dirty="0">
              <a:ln w="19050">
                <a:solidFill>
                  <a:schemeClr val="tx1">
                    <a:lumMod val="85000"/>
                    <a:lumOff val="15000"/>
                  </a:schemeClr>
                </a:solidFill>
                <a:prstDash val="solid"/>
              </a:ln>
              <a:solidFill>
                <a:schemeClr val="accent3"/>
              </a:solidFill>
              <a:effectLst>
                <a:outerShdw blurRad="50000" dist="50800" dir="7500000" algn="tl">
                  <a:srgbClr val="000000">
                    <a:shade val="5000"/>
                    <a:alpha val="35000"/>
                  </a:srgbClr>
                </a:outerShdw>
              </a:effectLst>
              <a:latin typeface="Comic Sans MS" pitchFamily="66" charset="0"/>
            </a:endParaRPr>
          </a:p>
        </p:txBody>
      </p:sp>
    </p:spTree>
    <p:extLst>
      <p:ext uri="{BB962C8B-B14F-4D97-AF65-F5344CB8AC3E}">
        <p14:creationId xmlns:p14="http://schemas.microsoft.com/office/powerpoint/2010/main" val="2971716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381000"/>
            <a:ext cx="6629400" cy="5632311"/>
          </a:xfrm>
          <a:prstGeom prst="rect">
            <a:avLst/>
          </a:prstGeom>
          <a:noFill/>
        </p:spPr>
        <p:txBody>
          <a:bodyPr wrap="square" rtlCol="0">
            <a:spAutoFit/>
          </a:bodyPr>
          <a:lstStyle/>
          <a:p>
            <a:pPr algn="ctr"/>
            <a:r>
              <a:rPr lang="en-US" dirty="0" smtClean="0">
                <a:solidFill>
                  <a:schemeClr val="accent3"/>
                </a:solidFill>
                <a:effectLst>
                  <a:glow rad="63500">
                    <a:schemeClr val="accent3">
                      <a:satMod val="175000"/>
                      <a:alpha val="40000"/>
                    </a:schemeClr>
                  </a:glow>
                </a:effectLst>
              </a:rPr>
              <a:t>References</a:t>
            </a:r>
          </a:p>
          <a:p>
            <a:pPr algn="ctr"/>
            <a:endParaRPr lang="en-US" dirty="0">
              <a:solidFill>
                <a:schemeClr val="accent3"/>
              </a:solidFill>
              <a:effectLst>
                <a:glow rad="63500">
                  <a:schemeClr val="accent3">
                    <a:satMod val="175000"/>
                    <a:alpha val="40000"/>
                  </a:schemeClr>
                </a:glow>
              </a:effectLst>
            </a:endParaRPr>
          </a:p>
          <a:p>
            <a:pPr marL="285750" indent="-285750">
              <a:buFont typeface="Wingdings" pitchFamily="2" charset="2"/>
              <a:buChar char="ü"/>
            </a:pPr>
            <a:r>
              <a:rPr lang="en-US" dirty="0" smtClean="0">
                <a:solidFill>
                  <a:schemeClr val="accent3"/>
                </a:solidFill>
                <a:effectLst/>
              </a:rPr>
              <a:t>Declaration  retrieved from </a:t>
            </a:r>
            <a:r>
              <a:rPr lang="en-US" dirty="0" smtClean="0">
                <a:solidFill>
                  <a:schemeClr val="accent3"/>
                </a:solidFill>
                <a:effectLst/>
                <a:hlinkClick r:id="rId2"/>
              </a:rPr>
              <a:t>http</a:t>
            </a:r>
            <a:r>
              <a:rPr lang="en-US" dirty="0">
                <a:solidFill>
                  <a:schemeClr val="accent3"/>
                </a:solidFill>
                <a:effectLst/>
                <a:hlinkClick r:id="rId2"/>
              </a:rPr>
              <a:t>://</a:t>
            </a:r>
            <a:r>
              <a:rPr lang="en-US" dirty="0" smtClean="0">
                <a:solidFill>
                  <a:schemeClr val="accent3"/>
                </a:solidFill>
                <a:effectLst/>
                <a:hlinkClick r:id="rId2"/>
              </a:rPr>
              <a:t>www.youtube.com/watch?v=yb7MI8NQLoo</a:t>
            </a:r>
            <a:endParaRPr lang="en-US" dirty="0" smtClean="0">
              <a:solidFill>
                <a:schemeClr val="accent3"/>
              </a:solidFill>
              <a:effectLst/>
            </a:endParaRPr>
          </a:p>
          <a:p>
            <a:pPr marL="285750" indent="-285750">
              <a:buFont typeface="Wingdings" pitchFamily="2" charset="2"/>
              <a:buChar char="ü"/>
            </a:pPr>
            <a:r>
              <a:rPr lang="en-US" dirty="0" smtClean="0">
                <a:solidFill>
                  <a:schemeClr val="accent3"/>
                </a:solidFill>
                <a:effectLst/>
              </a:rPr>
              <a:t>Discussion retrieved from</a:t>
            </a:r>
          </a:p>
          <a:p>
            <a:r>
              <a:rPr lang="en-US" dirty="0" smtClean="0">
                <a:solidFill>
                  <a:schemeClr val="accent3"/>
                </a:solidFill>
                <a:effectLst/>
              </a:rPr>
              <a:t>    </a:t>
            </a:r>
            <a:r>
              <a:rPr lang="en-US" dirty="0" smtClean="0">
                <a:solidFill>
                  <a:schemeClr val="accent3"/>
                </a:solidFill>
                <a:effectLst/>
                <a:hlinkClick r:id="rId3"/>
              </a:rPr>
              <a:t>http</a:t>
            </a:r>
            <a:r>
              <a:rPr lang="en-US" dirty="0">
                <a:solidFill>
                  <a:schemeClr val="accent3"/>
                </a:solidFill>
                <a:effectLst/>
                <a:hlinkClick r:id="rId3"/>
              </a:rPr>
              <a:t>://</a:t>
            </a:r>
            <a:r>
              <a:rPr lang="en-US" dirty="0" smtClean="0">
                <a:solidFill>
                  <a:schemeClr val="accent3"/>
                </a:solidFill>
                <a:effectLst/>
                <a:hlinkClick r:id="rId3"/>
              </a:rPr>
              <a:t>www.youtube.com/watch?v=nMueh4TQiK8</a:t>
            </a:r>
            <a:endParaRPr lang="en-US" dirty="0" smtClean="0">
              <a:solidFill>
                <a:schemeClr val="accent3"/>
              </a:solidFill>
              <a:effectLst/>
            </a:endParaRPr>
          </a:p>
          <a:p>
            <a:pPr marL="285750" indent="-285750">
              <a:buFont typeface="Wingdings" pitchFamily="2" charset="2"/>
              <a:buChar char="ü"/>
            </a:pPr>
            <a:r>
              <a:rPr lang="en-US" dirty="0" smtClean="0">
                <a:solidFill>
                  <a:schemeClr val="accent3"/>
                </a:solidFill>
                <a:effectLst/>
              </a:rPr>
              <a:t>Declaration document retrieved from</a:t>
            </a:r>
          </a:p>
          <a:p>
            <a:r>
              <a:rPr lang="en-US" dirty="0">
                <a:solidFill>
                  <a:schemeClr val="accent3"/>
                </a:solidFill>
                <a:effectLst/>
              </a:rPr>
              <a:t> </a:t>
            </a:r>
            <a:r>
              <a:rPr lang="en-US" dirty="0" smtClean="0">
                <a:solidFill>
                  <a:schemeClr val="accent3"/>
                </a:solidFill>
                <a:effectLst/>
              </a:rPr>
              <a:t>   </a:t>
            </a:r>
            <a:r>
              <a:rPr lang="en-US" dirty="0" smtClean="0">
                <a:solidFill>
                  <a:schemeClr val="accent3"/>
                </a:solidFill>
                <a:effectLst/>
                <a:hlinkClick r:id="rId4"/>
              </a:rPr>
              <a:t>http://www.archives.gov/exhibits/charters/declaration</a:t>
            </a:r>
            <a:endParaRPr lang="en-US" dirty="0" smtClean="0">
              <a:solidFill>
                <a:schemeClr val="accent3"/>
              </a:solidFill>
              <a:effectLst/>
            </a:endParaRPr>
          </a:p>
          <a:p>
            <a:r>
              <a:rPr lang="en-US" dirty="0">
                <a:solidFill>
                  <a:schemeClr val="accent3"/>
                </a:solidFill>
                <a:effectLst/>
              </a:rPr>
              <a:t> </a:t>
            </a:r>
            <a:r>
              <a:rPr lang="en-US" dirty="0" smtClean="0">
                <a:solidFill>
                  <a:schemeClr val="accent3"/>
                </a:solidFill>
                <a:effectLst/>
              </a:rPr>
              <a:t>   _transcript.html</a:t>
            </a:r>
          </a:p>
          <a:p>
            <a:pPr marL="285750" indent="-285750">
              <a:buFont typeface="Wingdings" pitchFamily="2" charset="2"/>
              <a:buChar char="ü"/>
            </a:pPr>
            <a:r>
              <a:rPr lang="en-US" dirty="0" smtClean="0">
                <a:solidFill>
                  <a:schemeClr val="accent3"/>
                </a:solidFill>
                <a:effectLst/>
              </a:rPr>
              <a:t>Thomas Jefferson’s Rough Draft retrieved from</a:t>
            </a:r>
          </a:p>
          <a:p>
            <a:r>
              <a:rPr lang="en-US" dirty="0">
                <a:solidFill>
                  <a:schemeClr val="accent3"/>
                </a:solidFill>
                <a:effectLst/>
              </a:rPr>
              <a:t> </a:t>
            </a:r>
            <a:r>
              <a:rPr lang="en-US" dirty="0" smtClean="0">
                <a:solidFill>
                  <a:schemeClr val="accent3"/>
                </a:solidFill>
                <a:effectLst/>
              </a:rPr>
              <a:t>   </a:t>
            </a:r>
            <a:r>
              <a:rPr lang="en-US" dirty="0" smtClean="0">
                <a:solidFill>
                  <a:schemeClr val="accent3"/>
                </a:solidFill>
                <a:effectLst/>
                <a:hlinkClick r:id="rId5"/>
              </a:rPr>
              <a:t>http://www.ushistory.org/declaration/document</a:t>
            </a:r>
            <a:endParaRPr lang="en-US" dirty="0" smtClean="0">
              <a:solidFill>
                <a:schemeClr val="accent3"/>
              </a:solidFill>
              <a:effectLst/>
            </a:endParaRPr>
          </a:p>
          <a:p>
            <a:r>
              <a:rPr lang="en-US" dirty="0">
                <a:solidFill>
                  <a:schemeClr val="accent3"/>
                </a:solidFill>
                <a:effectLst/>
              </a:rPr>
              <a:t> </a:t>
            </a:r>
            <a:r>
              <a:rPr lang="en-US" dirty="0" smtClean="0">
                <a:solidFill>
                  <a:schemeClr val="accent3"/>
                </a:solidFill>
                <a:effectLst/>
              </a:rPr>
              <a:t>   /rough.htm</a:t>
            </a:r>
          </a:p>
          <a:p>
            <a:pPr marL="285750" indent="-285750">
              <a:buFont typeface="Wingdings" pitchFamily="2" charset="2"/>
              <a:buChar char="ü"/>
            </a:pPr>
            <a:r>
              <a:rPr lang="en-US" dirty="0" smtClean="0">
                <a:solidFill>
                  <a:schemeClr val="accent3"/>
                </a:solidFill>
                <a:effectLst/>
              </a:rPr>
              <a:t>DBQ is on page 29 of the </a:t>
            </a:r>
            <a:r>
              <a:rPr lang="en-US" dirty="0" err="1" smtClean="0">
                <a:solidFill>
                  <a:schemeClr val="accent3"/>
                </a:solidFill>
                <a:effectLst/>
              </a:rPr>
              <a:t>GPStandards</a:t>
            </a:r>
            <a:r>
              <a:rPr lang="en-US" dirty="0" smtClean="0">
                <a:solidFill>
                  <a:schemeClr val="accent3"/>
                </a:solidFill>
                <a:effectLst/>
              </a:rPr>
              <a:t> document</a:t>
            </a:r>
          </a:p>
          <a:p>
            <a:r>
              <a:rPr lang="en-US" dirty="0">
                <a:solidFill>
                  <a:schemeClr val="accent3"/>
                </a:solidFill>
                <a:effectLst/>
              </a:rPr>
              <a:t> </a:t>
            </a:r>
            <a:r>
              <a:rPr lang="en-US" dirty="0" smtClean="0">
                <a:solidFill>
                  <a:schemeClr val="accent3"/>
                </a:solidFill>
                <a:effectLst/>
              </a:rPr>
              <a:t>   </a:t>
            </a:r>
            <a:r>
              <a:rPr lang="en-US" dirty="0" smtClean="0">
                <a:solidFill>
                  <a:schemeClr val="accent3"/>
                </a:solidFill>
                <a:effectLst/>
                <a:hlinkClick r:id="rId6"/>
              </a:rPr>
              <a:t>https://www.georgisstandards.org/Frameworks/</a:t>
            </a:r>
            <a:endParaRPr lang="en-US" dirty="0" smtClean="0">
              <a:solidFill>
                <a:schemeClr val="accent3"/>
              </a:solidFill>
              <a:effectLst/>
            </a:endParaRPr>
          </a:p>
          <a:p>
            <a:r>
              <a:rPr lang="en-US" dirty="0">
                <a:solidFill>
                  <a:schemeClr val="accent3"/>
                </a:solidFill>
                <a:effectLst/>
              </a:rPr>
              <a:t> </a:t>
            </a:r>
            <a:r>
              <a:rPr lang="en-US" dirty="0" smtClean="0">
                <a:solidFill>
                  <a:schemeClr val="accent3"/>
                </a:solidFill>
                <a:effectLst/>
              </a:rPr>
              <a:t>   GSO%20Frameworks/SS_Gr_4_Unit_4_10-20-09_</a:t>
            </a:r>
          </a:p>
          <a:p>
            <a:r>
              <a:rPr lang="en-US" dirty="0">
                <a:solidFill>
                  <a:schemeClr val="accent3"/>
                </a:solidFill>
                <a:effectLst/>
              </a:rPr>
              <a:t> </a:t>
            </a:r>
            <a:r>
              <a:rPr lang="en-US" dirty="0" smtClean="0">
                <a:solidFill>
                  <a:schemeClr val="accent3"/>
                </a:solidFill>
                <a:effectLst/>
              </a:rPr>
              <a:t>   PRchgs.pdf</a:t>
            </a:r>
          </a:p>
          <a:p>
            <a:r>
              <a:rPr lang="en-US" dirty="0">
                <a:solidFill>
                  <a:schemeClr val="accent3"/>
                </a:solidFill>
                <a:effectLst/>
              </a:rPr>
              <a:t> </a:t>
            </a:r>
            <a:r>
              <a:rPr lang="en-US" dirty="0" smtClean="0">
                <a:solidFill>
                  <a:schemeClr val="accent3"/>
                </a:solidFill>
                <a:effectLst/>
              </a:rPr>
              <a:t>  </a:t>
            </a:r>
          </a:p>
          <a:p>
            <a:pPr marL="285750" indent="-285750">
              <a:buFont typeface="Wingdings" pitchFamily="2" charset="2"/>
              <a:buChar char="ü"/>
            </a:pPr>
            <a:endParaRPr lang="en-US" dirty="0" smtClean="0">
              <a:solidFill>
                <a:schemeClr val="accent3"/>
              </a:solidFill>
              <a:effectLst/>
            </a:endParaRPr>
          </a:p>
          <a:p>
            <a:endParaRPr lang="en-US" dirty="0" smtClean="0">
              <a:solidFill>
                <a:schemeClr val="accent3"/>
              </a:solidFill>
              <a:effectLst/>
            </a:endParaRPr>
          </a:p>
          <a:p>
            <a:endParaRPr lang="en-US" dirty="0">
              <a:solidFill>
                <a:schemeClr val="accent3"/>
              </a:solidFill>
              <a:effectLst/>
            </a:endParaRPr>
          </a:p>
        </p:txBody>
      </p:sp>
    </p:spTree>
    <p:extLst>
      <p:ext uri="{BB962C8B-B14F-4D97-AF65-F5344CB8AC3E}">
        <p14:creationId xmlns:p14="http://schemas.microsoft.com/office/powerpoint/2010/main" val="28815915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736</TotalTime>
  <Words>483</Words>
  <Application>Microsoft Office PowerPoint</Application>
  <PresentationFormat>On-screen Show (4:3)</PresentationFormat>
  <Paragraphs>55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Concourse</vt:lpstr>
      <vt:lpstr>PowerPoint Presentation</vt:lpstr>
      <vt:lpstr>Events Leading Up To the Writing of  The Declaration of Independence</vt:lpstr>
      <vt:lpstr>PowerPoint Presentation</vt:lpstr>
      <vt:lpstr>PowerPoint Presentation</vt:lpstr>
      <vt:lpstr>The Declaration Of Independence   </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Declaration Of Independence</dc:title>
  <dc:creator>Angie Barnett</dc:creator>
  <cp:lastModifiedBy>Angie Barnett</cp:lastModifiedBy>
  <cp:revision>15</cp:revision>
  <dcterms:created xsi:type="dcterms:W3CDTF">2013-03-21T23:35:33Z</dcterms:created>
  <dcterms:modified xsi:type="dcterms:W3CDTF">2015-01-26T04:04:38Z</dcterms:modified>
</cp:coreProperties>
</file>