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2" r:id="rId6"/>
    <p:sldId id="273" r:id="rId7"/>
    <p:sldId id="261" r:id="rId8"/>
    <p:sldId id="272" r:id="rId9"/>
    <p:sldId id="274" r:id="rId10"/>
    <p:sldId id="259" r:id="rId11"/>
    <p:sldId id="266" r:id="rId12"/>
    <p:sldId id="265" r:id="rId13"/>
    <p:sldId id="264" r:id="rId14"/>
    <p:sldId id="275" r:id="rId15"/>
    <p:sldId id="267" r:id="rId16"/>
    <p:sldId id="260"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eaLnBrk="1" latinLnBrk="0" hangingPunct="1"/>
            <a:fld id="{F8CFA630-13BB-46C4-BD44-B2C5F9B66074}" type="datetimeFigureOut">
              <a:rPr lang="en-US" smtClean="0"/>
              <a:pPr eaLnBrk="1" latinLnBrk="0" hangingPunct="1"/>
              <a:t>11/9/2014</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eaLnBrk="1" latinLnBrk="0" hangingPunct="1"/>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eaLnBrk="1" latinLnBrk="0" hangingPunct="1"/>
              <a:t>‹#›</a:t>
            </a:fld>
            <a:endParaRPr kumimoji="0" lang="en-US" dirty="0">
              <a:solidFill>
                <a:schemeClr val="tx2"/>
              </a:solidFill>
            </a:endParaRPr>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eaLnBrk="1" latinLnBrk="0" hangingPunct="1"/>
            <a:fld id="{F8CFA630-13BB-46C4-BD44-B2C5F9B66074}" type="datetimeFigureOut">
              <a:rPr lang="en-US" smtClean="0"/>
              <a:pPr eaLnBrk="1" latinLnBrk="0" hangingPunct="1"/>
              <a:t>11/9/2014</a:t>
            </a:fld>
            <a:endParaRPr lang="en-US" dirty="0">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eaLnBrk="1" latinLnBrk="0" hangingPunct="1"/>
            <a:fld id="{F8CFA630-13BB-46C4-BD44-B2C5F9B66074}" type="datetimeFigureOut">
              <a:rPr lang="en-US" smtClean="0"/>
              <a:pPr eaLnBrk="1" latinLnBrk="0" hangingPunct="1"/>
              <a:t>11/9/2014</a:t>
            </a:fld>
            <a:endParaRPr lang="en-US" dirty="0">
              <a:solidFill>
                <a:schemeClr val="tx2"/>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eaLnBrk="1" latinLnBrk="0" hangingPunct="1"/>
            <a:fld id="{F8CFA630-13BB-46C4-BD44-B2C5F9B66074}" type="datetimeFigureOut">
              <a:rPr lang="en-US" smtClean="0"/>
              <a:pPr eaLnBrk="1" latinLnBrk="0" hangingPunct="1"/>
              <a:t>11/9/2014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eaLnBrk="1" latinLnBrk="0" hangingPunct="1"/>
              <a:t>‹#›</a:t>
            </a:fld>
            <a:endParaRPr kumimoji="0"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eaLnBrk="1" latinLnBrk="0" hangingPunct="1"/>
            <a:fld id="{F8CFA630-13BB-46C4-BD44-B2C5F9B66074}" type="datetimeFigureOut">
              <a:rPr lang="en-US" smtClean="0"/>
              <a:pPr eaLnBrk="1" latinLnBrk="0" hangingPunct="1"/>
              <a:t>11/9/2014</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youtube.com/watch?v=Yw9pw8rIDlU"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j3KAOWye1AM" TargetMode="External"/><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constitution.org/bcp/fo_1639.htm" TargetMode="External"/><Relationship Id="rId7" Type="http://schemas.openxmlformats.org/officeDocument/2006/relationships/hyperlink" Target="http://www.youtube.com/watch?v=j3KAOWye1AM" TargetMode="External"/><Relationship Id="rId2" Type="http://schemas.openxmlformats.org/officeDocument/2006/relationships/hyperlink" Target="http://www.youtube.com/watch?v=4ScZh2-QLOE" TargetMode="External"/><Relationship Id="rId1" Type="http://schemas.openxmlformats.org/officeDocument/2006/relationships/slideLayout" Target="../slideLayouts/slideLayout7.xml"/><Relationship Id="rId6" Type="http://schemas.openxmlformats.org/officeDocument/2006/relationships/hyperlink" Target="http://www.youtube.com/watch?v=Yw9pw8rIDlU" TargetMode="External"/><Relationship Id="rId5" Type="http://schemas.openxmlformats.org/officeDocument/2006/relationships/hyperlink" Target="http://amhistory.si.edu/onthewater/oral_histories/life_at_sea/equiano.htm" TargetMode="External"/><Relationship Id="rId4" Type="http://schemas.openxmlformats.org/officeDocument/2006/relationships/hyperlink" Target="http://www.eduplace.com/kids/socsci/books/applications/imaps/maps/g5s_u3/index.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youtube.com/watch?v=4ScZh2-QLOE" TargetMode="Externa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constitution.org/bcp/fo_1639.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eduplace.com/kids/socsci/books/applications/imaps/maps/g5s_u3/index.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R1BYZRn4Lgc"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amhistory.si.edu/onthewater/oral_histories/life_at_sea/equiano.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Comic Sans MS" pitchFamily="66" charset="0"/>
              </a:rPr>
              <a:t>Early American Colonies</a:t>
            </a:r>
            <a:br>
              <a:rPr lang="en-US" dirty="0" smtClean="0">
                <a:latin typeface="Comic Sans MS" pitchFamily="66" charset="0"/>
              </a:rPr>
            </a:br>
            <a:r>
              <a:rPr lang="en-US" dirty="0">
                <a:latin typeface="Comic Sans MS" pitchFamily="66" charset="0"/>
              </a:rPr>
              <a:t/>
            </a:r>
            <a:br>
              <a:rPr lang="en-US" dirty="0">
                <a:latin typeface="Comic Sans MS" pitchFamily="66" charset="0"/>
              </a:rPr>
            </a:br>
            <a:endParaRPr lang="en-US" dirty="0">
              <a:latin typeface="Comic Sans MS" pitchFamily="66" charset="0"/>
            </a:endParaRPr>
          </a:p>
        </p:txBody>
      </p:sp>
      <p:sp>
        <p:nvSpPr>
          <p:cNvPr id="3" name="Subtitle 2"/>
          <p:cNvSpPr>
            <a:spLocks noGrp="1"/>
          </p:cNvSpPr>
          <p:nvPr>
            <p:ph type="subTitle" idx="1"/>
          </p:nvPr>
        </p:nvSpPr>
        <p:spPr>
          <a:xfrm>
            <a:off x="3048000" y="3124200"/>
            <a:ext cx="5867400" cy="2286000"/>
          </a:xfrm>
        </p:spPr>
        <p:txBody>
          <a:bodyPr>
            <a:normAutofit/>
          </a:bodyPr>
          <a:lstStyle/>
          <a:p>
            <a:pPr algn="ctr"/>
            <a:r>
              <a:rPr lang="en-US" sz="2400" dirty="0" smtClean="0">
                <a:solidFill>
                  <a:schemeClr val="accent4">
                    <a:lumMod val="60000"/>
                    <a:lumOff val="40000"/>
                  </a:schemeClr>
                </a:solidFill>
                <a:latin typeface="Comic Sans MS" pitchFamily="66" charset="0"/>
              </a:rPr>
              <a:t>*New England,  Middle  &amp;  Southern Colonies</a:t>
            </a:r>
          </a:p>
          <a:p>
            <a:pPr algn="ctr"/>
            <a:r>
              <a:rPr lang="en-US" sz="2400" dirty="0" smtClean="0">
                <a:solidFill>
                  <a:schemeClr val="accent4">
                    <a:lumMod val="60000"/>
                    <a:lumOff val="40000"/>
                  </a:schemeClr>
                </a:solidFill>
                <a:latin typeface="Comic Sans MS" pitchFamily="66" charset="0"/>
              </a:rPr>
              <a:t>*Factors that shaped Colonial America</a:t>
            </a:r>
          </a:p>
          <a:p>
            <a:pPr algn="ctr"/>
            <a:r>
              <a:rPr lang="en-US" sz="2400" dirty="0" smtClean="0">
                <a:solidFill>
                  <a:schemeClr val="accent4">
                    <a:lumMod val="60000"/>
                    <a:lumOff val="40000"/>
                  </a:schemeClr>
                </a:solidFill>
                <a:latin typeface="Comic Sans MS" pitchFamily="66" charset="0"/>
              </a:rPr>
              <a:t>*Physical Features</a:t>
            </a:r>
          </a:p>
          <a:p>
            <a:pPr algn="ctr"/>
            <a:r>
              <a:rPr lang="en-US" sz="2400" dirty="0" smtClean="0">
                <a:solidFill>
                  <a:schemeClr val="accent4">
                    <a:lumMod val="60000"/>
                    <a:lumOff val="40000"/>
                  </a:schemeClr>
                </a:solidFill>
                <a:latin typeface="Comic Sans MS" pitchFamily="66" charset="0"/>
              </a:rPr>
              <a:t> *Economic Concepts</a:t>
            </a:r>
            <a:endParaRPr lang="en-US" sz="2400" dirty="0">
              <a:solidFill>
                <a:schemeClr val="accent4">
                  <a:lumMod val="60000"/>
                  <a:lumOff val="40000"/>
                </a:schemeClr>
              </a:solidFill>
              <a:latin typeface="Comic Sans MS" pitchFamily="66" charset="0"/>
            </a:endParaRPr>
          </a:p>
        </p:txBody>
      </p:sp>
      <p:pic>
        <p:nvPicPr>
          <p:cNvPr id="4" name="Picture 2" descr="http://ts2.mm.bing.net/th?id=H.4701705903344413&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0"/>
            <a:ext cx="2514600" cy="2133600"/>
          </a:xfrm>
          <a:prstGeom prst="rect">
            <a:avLst/>
          </a:prstGeom>
          <a:noFill/>
          <a:ln>
            <a:solidFill>
              <a:schemeClr val="bg2">
                <a:lumMod val="25000"/>
              </a:schemeClr>
            </a:solidFill>
          </a:ln>
          <a:extLst>
            <a:ext uri="{909E8E84-426E-40DD-AFC4-6F175D3DCCD1}">
              <a14:hiddenFill xmlns:a14="http://schemas.microsoft.com/office/drawing/2010/main">
                <a:solidFill>
                  <a:srgbClr val="FFFFFF"/>
                </a:solidFill>
              </a14:hiddenFill>
            </a:ext>
          </a:extLst>
        </p:spPr>
      </p:pic>
      <p:pic>
        <p:nvPicPr>
          <p:cNvPr id="1028" name="Picture 4" descr="http://ts3.mm.bing.net/th?id=H.4545068460084318&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514600"/>
            <a:ext cx="2514600" cy="1981200"/>
          </a:xfrm>
          <a:prstGeom prst="rect">
            <a:avLst/>
          </a:prstGeom>
          <a:noFill/>
          <a:ln>
            <a:solidFill>
              <a:schemeClr val="bg2">
                <a:lumMod val="25000"/>
              </a:schemeClr>
            </a:solidFill>
          </a:ln>
          <a:extLst>
            <a:ext uri="{909E8E84-426E-40DD-AFC4-6F175D3DCCD1}">
              <a14:hiddenFill xmlns:a14="http://schemas.microsoft.com/office/drawing/2010/main">
                <a:solidFill>
                  <a:srgbClr val="FFFFFF"/>
                </a:solidFill>
              </a14:hiddenFill>
            </a:ext>
          </a:extLst>
        </p:spPr>
      </p:pic>
      <p:pic>
        <p:nvPicPr>
          <p:cNvPr id="1030" name="Picture 6" descr="http://ts1.mm.bing.net/th?id=H.5065025743618104&amp;pid=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4724400"/>
            <a:ext cx="2514600" cy="1981200"/>
          </a:xfrm>
          <a:prstGeom prst="rect">
            <a:avLst/>
          </a:prstGeom>
          <a:noFill/>
          <a:ln>
            <a:solidFill>
              <a:schemeClr val="bg2">
                <a:lumMod val="2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116795"/>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0" y="1066800"/>
            <a:ext cx="3733800" cy="646331"/>
          </a:xfrm>
          <a:prstGeom prst="rect">
            <a:avLst/>
          </a:prstGeom>
          <a:noFill/>
        </p:spPr>
        <p:txBody>
          <a:bodyPr wrap="square" rtlCol="0">
            <a:spAutoFit/>
          </a:bodyPr>
          <a:lstStyle/>
          <a:p>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39700">
                    <a:schemeClr val="accent6">
                      <a:satMod val="175000"/>
                      <a:alpha val="40000"/>
                    </a:schemeClr>
                  </a:glow>
                  <a:innerShdw blurRad="69850" dist="43180" dir="5400000">
                    <a:srgbClr val="000000">
                      <a:alpha val="65000"/>
                    </a:srgbClr>
                  </a:innerShdw>
                </a:effectLst>
                <a:latin typeface="Comic Sans MS" pitchFamily="66" charset="0"/>
                <a:hlinkClick r:id="rId2"/>
              </a:rPr>
              <a:t>Middle Colonies</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39700">
                  <a:schemeClr val="accent6">
                    <a:satMod val="175000"/>
                    <a:alpha val="40000"/>
                  </a:schemeClr>
                </a:glow>
                <a:innerShdw blurRad="69850" dist="43180" dir="5400000">
                  <a:srgbClr val="000000">
                    <a:alpha val="65000"/>
                  </a:srgbClr>
                </a:innerShdw>
              </a:effectLst>
              <a:latin typeface="Comic Sans MS" pitchFamily="66" charset="0"/>
            </a:endParaRPr>
          </a:p>
        </p:txBody>
      </p:sp>
      <p:sp>
        <p:nvSpPr>
          <p:cNvPr id="3" name="TextBox 2"/>
          <p:cNvSpPr txBox="1"/>
          <p:nvPr/>
        </p:nvSpPr>
        <p:spPr>
          <a:xfrm>
            <a:off x="5181600" y="2286000"/>
            <a:ext cx="3810000" cy="1815882"/>
          </a:xfrm>
          <a:prstGeom prst="rect">
            <a:avLst/>
          </a:prstGeom>
          <a:noFill/>
        </p:spPr>
        <p:txBody>
          <a:bodyPr wrap="square" rtlCol="0">
            <a:spAutoFit/>
          </a:bodyPr>
          <a:lstStyle/>
          <a:p>
            <a:pPr marL="457200" indent="-457200">
              <a:buFont typeface="Wingdings" pitchFamily="2" charset="2"/>
              <a:buChar char="§"/>
            </a:pPr>
            <a:r>
              <a:rPr lang="en-US" sz="2800" dirty="0" smtClean="0">
                <a:solidFill>
                  <a:schemeClr val="accent6">
                    <a:lumMod val="75000"/>
                  </a:schemeClr>
                </a:solidFill>
                <a:latin typeface="Comic Sans MS" pitchFamily="66" charset="0"/>
              </a:rPr>
              <a:t>New York</a:t>
            </a:r>
          </a:p>
          <a:p>
            <a:pPr marL="457200" indent="-457200">
              <a:buFont typeface="Wingdings" pitchFamily="2" charset="2"/>
              <a:buChar char="§"/>
            </a:pPr>
            <a:r>
              <a:rPr lang="en-US" sz="2800" dirty="0" smtClean="0">
                <a:solidFill>
                  <a:schemeClr val="accent6">
                    <a:lumMod val="75000"/>
                  </a:schemeClr>
                </a:solidFill>
                <a:latin typeface="Comic Sans MS" pitchFamily="66" charset="0"/>
              </a:rPr>
              <a:t>New Jersey</a:t>
            </a:r>
          </a:p>
          <a:p>
            <a:pPr marL="457200" indent="-457200">
              <a:buFont typeface="Wingdings" pitchFamily="2" charset="2"/>
              <a:buChar char="§"/>
            </a:pPr>
            <a:r>
              <a:rPr lang="en-US" sz="2800" dirty="0" smtClean="0">
                <a:solidFill>
                  <a:schemeClr val="accent6">
                    <a:lumMod val="75000"/>
                  </a:schemeClr>
                </a:solidFill>
                <a:latin typeface="Comic Sans MS" pitchFamily="66" charset="0"/>
              </a:rPr>
              <a:t>Delaware</a:t>
            </a:r>
          </a:p>
          <a:p>
            <a:pPr marL="457200" indent="-457200">
              <a:buFont typeface="Wingdings" pitchFamily="2" charset="2"/>
              <a:buChar char="§"/>
            </a:pPr>
            <a:r>
              <a:rPr lang="en-US" sz="2800" dirty="0" smtClean="0">
                <a:solidFill>
                  <a:schemeClr val="accent6">
                    <a:lumMod val="75000"/>
                  </a:schemeClr>
                </a:solidFill>
                <a:latin typeface="Comic Sans MS" pitchFamily="66" charset="0"/>
              </a:rPr>
              <a:t>Pennsylvania</a:t>
            </a:r>
            <a:endParaRPr lang="en-US" sz="2800" dirty="0">
              <a:solidFill>
                <a:schemeClr val="accent6">
                  <a:lumMod val="75000"/>
                </a:schemeClr>
              </a:solidFill>
              <a:latin typeface="Comic Sans MS" pitchFamily="66" charset="0"/>
            </a:endParaRPr>
          </a:p>
        </p:txBody>
      </p:sp>
      <p:pic>
        <p:nvPicPr>
          <p:cNvPr id="1034" name="Picture 10" descr="http://media.maps.com/magellan/Images/k3midatlanticstates.gif"/>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1931" b="11931"/>
          <a:stretch>
            <a:fillRect/>
          </a:stretch>
        </p:blipFill>
        <p:spPr bwMode="auto">
          <a:xfrm>
            <a:off x="663682" y="1295400"/>
            <a:ext cx="4206240" cy="3951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220795"/>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20645" y="457200"/>
            <a:ext cx="609600" cy="6555641"/>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H</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M</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C</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6" name="Rectangle 5"/>
          <p:cNvSpPr/>
          <p:nvPr/>
        </p:nvSpPr>
        <p:spPr>
          <a:xfrm>
            <a:off x="2122381" y="688040"/>
            <a:ext cx="3440219" cy="400110"/>
          </a:xfrm>
          <a:prstGeom prst="rect">
            <a:avLst/>
          </a:prstGeom>
        </p:spPr>
        <p:txBody>
          <a:bodyPr wrap="square">
            <a:spAutoFit/>
          </a:bodyPr>
          <a:lstStyle/>
          <a:p>
            <a:pPr algn="ctr"/>
            <a:r>
              <a:rPr lang="en-US" sz="2000" b="1" cap="all" dirty="0" smtClean="0">
                <a:ln w="0"/>
                <a:solidFill>
                  <a:schemeClr val="bg2">
                    <a:lumMod val="10000"/>
                  </a:schemeClr>
                </a:solidFill>
                <a:effectLst>
                  <a:reflection blurRad="12700" stA="50000" endPos="50000" dist="5000" dir="5400000" sy="-100000" rotWithShape="0"/>
                </a:effectLst>
                <a:latin typeface="Comic Sans MS" pitchFamily="66" charset="0"/>
              </a:rPr>
              <a:t>The Middle Colonies</a:t>
            </a:r>
            <a:endParaRPr lang="en-US" sz="2000" b="1" cap="all" dirty="0">
              <a:ln w="0"/>
              <a:solidFill>
                <a:schemeClr val="bg2">
                  <a:lumMod val="10000"/>
                </a:schemeClr>
              </a:solidFill>
              <a:effectLst>
                <a:reflection blurRad="12700" stA="50000" endPos="50000" dist="5000" dir="5400000" sy="-100000" rotWithShape="0"/>
              </a:effectLst>
              <a:latin typeface="Comic Sans MS" pitchFamily="66" charset="0"/>
            </a:endParaRPr>
          </a:p>
        </p:txBody>
      </p:sp>
      <p:cxnSp>
        <p:nvCxnSpPr>
          <p:cNvPr id="4" name="Straight Connector 3"/>
          <p:cNvCxnSpPr/>
          <p:nvPr/>
        </p:nvCxnSpPr>
        <p:spPr>
          <a:xfrm>
            <a:off x="304800" y="1371600"/>
            <a:ext cx="7391400"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96200" y="1371600"/>
            <a:ext cx="0" cy="4800600"/>
          </a:xfrm>
          <a:prstGeom prst="line">
            <a:avLst/>
          </a:prstGeom>
          <a:ln w="2540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 y="6172200"/>
            <a:ext cx="7391400"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1371600"/>
            <a:ext cx="0" cy="480060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22613" y="1415534"/>
            <a:ext cx="7162800" cy="400110"/>
          </a:xfrm>
          <a:prstGeom prst="rect">
            <a:avLst/>
          </a:prstGeom>
          <a:noFill/>
        </p:spPr>
        <p:txBody>
          <a:bodyPr wrap="square" rtlCol="0">
            <a:spAutoFit/>
          </a:bodyPr>
          <a:lstStyle/>
          <a:p>
            <a:pPr algn="ctr"/>
            <a:r>
              <a:rPr lang="en-US" sz="2000" b="1" dirty="0" smtClean="0">
                <a:solidFill>
                  <a:schemeClr val="tx2">
                    <a:lumMod val="50000"/>
                  </a:schemeClr>
                </a:solidFill>
                <a:latin typeface="Comic Sans MS" pitchFamily="66" charset="0"/>
              </a:rPr>
              <a:t>Colonial Life</a:t>
            </a:r>
            <a:endParaRPr lang="en-US" sz="2000" b="1" dirty="0">
              <a:solidFill>
                <a:schemeClr val="tx2">
                  <a:lumMod val="50000"/>
                </a:schemeClr>
              </a:solidFill>
              <a:latin typeface="Comic Sans MS" pitchFamily="66" charset="0"/>
            </a:endParaRPr>
          </a:p>
        </p:txBody>
      </p:sp>
      <p:sp>
        <p:nvSpPr>
          <p:cNvPr id="10" name="TextBox 9"/>
          <p:cNvSpPr txBox="1"/>
          <p:nvPr/>
        </p:nvSpPr>
        <p:spPr>
          <a:xfrm>
            <a:off x="533400" y="1816534"/>
            <a:ext cx="7010400" cy="4247317"/>
          </a:xfrm>
          <a:prstGeom prst="rect">
            <a:avLst/>
          </a:prstGeom>
          <a:noFill/>
        </p:spPr>
        <p:txBody>
          <a:bodyPr wrap="square" rtlCol="0">
            <a:spAutoFit/>
          </a:bodyPr>
          <a:lstStyle/>
          <a:p>
            <a:pPr marL="285750" indent="-285750">
              <a:buFont typeface="Wingdings" pitchFamily="2" charset="2"/>
              <a:buChar char="v"/>
            </a:pPr>
            <a:r>
              <a:rPr lang="en-US" dirty="0" smtClean="0">
                <a:solidFill>
                  <a:schemeClr val="bg2">
                    <a:lumMod val="25000"/>
                  </a:schemeClr>
                </a:solidFill>
              </a:rPr>
              <a:t>The settlers came from The Netherlands, Sweden, Ireland, Germany, and Scotland. </a:t>
            </a:r>
          </a:p>
          <a:p>
            <a:pPr marL="285750" indent="-285750">
              <a:buFont typeface="Wingdings" pitchFamily="2" charset="2"/>
              <a:buChar char="v"/>
            </a:pPr>
            <a:r>
              <a:rPr lang="en-US" dirty="0" smtClean="0">
                <a:solidFill>
                  <a:schemeClr val="bg2">
                    <a:lumMod val="25000"/>
                  </a:schemeClr>
                </a:solidFill>
              </a:rPr>
              <a:t>They came for religious and economic freedom.  This group of settlers were very diverse in their religion like; Catholics, Jews, Lutherans, and Quakers.</a:t>
            </a:r>
          </a:p>
          <a:p>
            <a:pPr marL="285750" indent="-285750">
              <a:buFont typeface="Wingdings" pitchFamily="2" charset="2"/>
              <a:buChar char="v"/>
            </a:pPr>
            <a:r>
              <a:rPr lang="en-US" dirty="0" smtClean="0">
                <a:solidFill>
                  <a:schemeClr val="bg2">
                    <a:lumMod val="25000"/>
                  </a:schemeClr>
                </a:solidFill>
              </a:rPr>
              <a:t>Each colony had their own form of government that was connected to their religious beliefs.  The colonies were headed by a Governor that was appointed by the King of England.</a:t>
            </a:r>
          </a:p>
          <a:p>
            <a:pPr marL="285750" indent="-285750">
              <a:buFont typeface="Wingdings" pitchFamily="2" charset="2"/>
              <a:buChar char="v"/>
            </a:pPr>
            <a:r>
              <a:rPr lang="en-US" dirty="0" smtClean="0">
                <a:solidFill>
                  <a:schemeClr val="bg2">
                    <a:lumMod val="25000"/>
                  </a:schemeClr>
                </a:solidFill>
              </a:rPr>
              <a:t>Most children in the middle colonies learned to read and write, but children were expected to learn a business or trade.</a:t>
            </a:r>
          </a:p>
          <a:p>
            <a:pPr marL="285750" indent="-285750">
              <a:buFont typeface="Wingdings" pitchFamily="2" charset="2"/>
              <a:buChar char="v"/>
            </a:pPr>
            <a:r>
              <a:rPr lang="en-US" dirty="0" smtClean="0">
                <a:solidFill>
                  <a:schemeClr val="bg2">
                    <a:lumMod val="25000"/>
                  </a:schemeClr>
                </a:solidFill>
              </a:rPr>
              <a:t>Homes generally had large amounts of acreage for farming, unless the family lived in the city.</a:t>
            </a:r>
          </a:p>
          <a:p>
            <a:pPr marL="285750" indent="-285750">
              <a:buFont typeface="Wingdings" pitchFamily="2" charset="2"/>
              <a:buChar char="v"/>
            </a:pPr>
            <a:r>
              <a:rPr lang="en-US" dirty="0" smtClean="0">
                <a:solidFill>
                  <a:schemeClr val="bg2">
                    <a:lumMod val="25000"/>
                  </a:schemeClr>
                </a:solidFill>
              </a:rPr>
              <a:t>Because of the diversity in culture and religion, the middle colonies were very tolerant of other.</a:t>
            </a:r>
          </a:p>
          <a:p>
            <a:pPr marL="285750" indent="-285750">
              <a:buFont typeface="Wingdings" pitchFamily="2" charset="2"/>
              <a:buChar char="v"/>
            </a:pPr>
            <a:r>
              <a:rPr lang="en-US" dirty="0" smtClean="0">
                <a:solidFill>
                  <a:schemeClr val="bg2">
                    <a:lumMod val="25000"/>
                  </a:schemeClr>
                </a:solidFill>
              </a:rPr>
              <a:t>Many indentured servants worked in the middle colonies. </a:t>
            </a:r>
          </a:p>
        </p:txBody>
      </p:sp>
    </p:spTree>
    <p:extLst>
      <p:ext uri="{BB962C8B-B14F-4D97-AF65-F5344CB8AC3E}">
        <p14:creationId xmlns:p14="http://schemas.microsoft.com/office/powerpoint/2010/main" val="1821227097"/>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22381" y="688040"/>
            <a:ext cx="3440219" cy="400110"/>
          </a:xfrm>
          <a:prstGeom prst="rect">
            <a:avLst/>
          </a:prstGeom>
        </p:spPr>
        <p:txBody>
          <a:bodyPr wrap="square">
            <a:spAutoFit/>
          </a:bodyPr>
          <a:lstStyle/>
          <a:p>
            <a:pPr algn="ctr"/>
            <a:r>
              <a:rPr lang="en-US" sz="2000" b="1" cap="all" dirty="0" smtClean="0">
                <a:ln w="0"/>
                <a:solidFill>
                  <a:schemeClr val="bg2">
                    <a:lumMod val="10000"/>
                  </a:schemeClr>
                </a:solidFill>
                <a:effectLst>
                  <a:reflection blurRad="12700" stA="50000" endPos="50000" dist="5000" dir="5400000" sy="-100000" rotWithShape="0"/>
                </a:effectLst>
                <a:latin typeface="Comic Sans MS" pitchFamily="66" charset="0"/>
              </a:rPr>
              <a:t>The Middle Colonies</a:t>
            </a:r>
            <a:endParaRPr lang="en-US" sz="2000" b="1" cap="all" dirty="0">
              <a:ln w="0"/>
              <a:solidFill>
                <a:schemeClr val="bg2">
                  <a:lumMod val="10000"/>
                </a:schemeClr>
              </a:solidFill>
              <a:effectLst>
                <a:reflection blurRad="12700" stA="50000" endPos="50000" dist="5000" dir="5400000" sy="-100000" rotWithShape="0"/>
              </a:effectLst>
              <a:latin typeface="Comic Sans MS" pitchFamily="66" charset="0"/>
            </a:endParaRPr>
          </a:p>
        </p:txBody>
      </p:sp>
      <p:sp>
        <p:nvSpPr>
          <p:cNvPr id="5" name="Rectangle 4"/>
          <p:cNvSpPr/>
          <p:nvPr/>
        </p:nvSpPr>
        <p:spPr>
          <a:xfrm>
            <a:off x="8320645" y="457200"/>
            <a:ext cx="609600" cy="6555641"/>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H</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M</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C</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2" name="Rectangle 1"/>
          <p:cNvSpPr/>
          <p:nvPr/>
        </p:nvSpPr>
        <p:spPr>
          <a:xfrm>
            <a:off x="1906703" y="1219200"/>
            <a:ext cx="3871573" cy="369332"/>
          </a:xfrm>
          <a:prstGeom prst="rect">
            <a:avLst/>
          </a:prstGeom>
        </p:spPr>
        <p:txBody>
          <a:bodyPr wrap="none">
            <a:spAutoFit/>
          </a:bodyPr>
          <a:lstStyle/>
          <a:p>
            <a:pPr algn="ctr"/>
            <a:r>
              <a:rPr lang="en-US" b="1" dirty="0">
                <a:solidFill>
                  <a:schemeClr val="accent1">
                    <a:lumMod val="75000"/>
                  </a:schemeClr>
                </a:solidFill>
                <a:latin typeface="Comic Sans MS" pitchFamily="66" charset="0"/>
              </a:rPr>
              <a:t>Geography and Physical Features</a:t>
            </a:r>
          </a:p>
        </p:txBody>
      </p:sp>
      <p:cxnSp>
        <p:nvCxnSpPr>
          <p:cNvPr id="6" name="Straight Connector 5"/>
          <p:cNvCxnSpPr/>
          <p:nvPr/>
        </p:nvCxnSpPr>
        <p:spPr>
          <a:xfrm>
            <a:off x="622466" y="1752600"/>
            <a:ext cx="6921334"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543800" y="1752600"/>
            <a:ext cx="0" cy="297180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2466" y="4724400"/>
            <a:ext cx="6921334"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22466" y="1752600"/>
            <a:ext cx="0" cy="297180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22466" y="1752600"/>
            <a:ext cx="6921334" cy="2862322"/>
          </a:xfrm>
          <a:prstGeom prst="rect">
            <a:avLst/>
          </a:prstGeom>
        </p:spPr>
        <p:txBody>
          <a:bodyPr wrap="square">
            <a:spAutoFit/>
          </a:bodyPr>
          <a:lstStyle/>
          <a:p>
            <a:pPr marL="285750" indent="-285750">
              <a:buFont typeface="Wingdings" pitchFamily="2" charset="2"/>
              <a:buChar char="v"/>
            </a:pPr>
            <a:endParaRPr lang="en-US" dirty="0" smtClean="0">
              <a:solidFill>
                <a:schemeClr val="bg2">
                  <a:lumMod val="25000"/>
                </a:schemeClr>
              </a:solidFill>
            </a:endParaRPr>
          </a:p>
          <a:p>
            <a:pPr marL="285750" indent="-285750">
              <a:buFont typeface="Wingdings" pitchFamily="2" charset="2"/>
              <a:buChar char="v"/>
            </a:pPr>
            <a:r>
              <a:rPr lang="en-US" dirty="0" smtClean="0">
                <a:solidFill>
                  <a:schemeClr val="bg2">
                    <a:lumMod val="25000"/>
                  </a:schemeClr>
                </a:solidFill>
              </a:rPr>
              <a:t>The </a:t>
            </a:r>
            <a:r>
              <a:rPr lang="en-US" dirty="0">
                <a:solidFill>
                  <a:schemeClr val="bg2">
                    <a:lumMod val="25000"/>
                  </a:schemeClr>
                </a:solidFill>
              </a:rPr>
              <a:t>physical features of the middle colonies was mountains, and forests with a narrow coastal plain.</a:t>
            </a:r>
          </a:p>
          <a:p>
            <a:pPr marL="285750" indent="-285750">
              <a:buFont typeface="Wingdings" pitchFamily="2" charset="2"/>
              <a:buChar char="v"/>
            </a:pPr>
            <a:r>
              <a:rPr lang="en-US" dirty="0">
                <a:solidFill>
                  <a:schemeClr val="bg2">
                    <a:lumMod val="25000"/>
                  </a:schemeClr>
                </a:solidFill>
              </a:rPr>
              <a:t>The weather in the middle colonies was very cold in the winter, and hot in the summer. They enjoyed all four seasons.</a:t>
            </a:r>
          </a:p>
          <a:p>
            <a:pPr marL="285750" indent="-285750">
              <a:buFont typeface="Wingdings" pitchFamily="2" charset="2"/>
              <a:buChar char="v"/>
            </a:pPr>
            <a:r>
              <a:rPr lang="en-US" dirty="0">
                <a:solidFill>
                  <a:schemeClr val="bg2">
                    <a:lumMod val="25000"/>
                  </a:schemeClr>
                </a:solidFill>
              </a:rPr>
              <a:t>The natural resources were; lumber, cattle, iron, corn, and some furs. </a:t>
            </a:r>
            <a:r>
              <a:rPr lang="en-US" dirty="0" smtClean="0">
                <a:solidFill>
                  <a:schemeClr val="bg2">
                    <a:lumMod val="25000"/>
                  </a:schemeClr>
                </a:solidFill>
              </a:rPr>
              <a:t> </a:t>
            </a:r>
          </a:p>
          <a:p>
            <a:pPr marL="285750" indent="-285750">
              <a:buFont typeface="Wingdings" pitchFamily="2" charset="2"/>
              <a:buChar char="v"/>
            </a:pPr>
            <a:r>
              <a:rPr lang="en-US" dirty="0" smtClean="0">
                <a:solidFill>
                  <a:schemeClr val="bg2">
                    <a:lumMod val="25000"/>
                  </a:schemeClr>
                </a:solidFill>
              </a:rPr>
              <a:t>The weather and fertile soil made this area excellent for farming.</a:t>
            </a:r>
            <a:endParaRPr lang="en-US" dirty="0">
              <a:solidFill>
                <a:schemeClr val="bg2">
                  <a:lumMod val="25000"/>
                </a:schemeClr>
              </a:solidFill>
            </a:endParaRPr>
          </a:p>
          <a:p>
            <a:endParaRPr lang="en-US" dirty="0">
              <a:solidFill>
                <a:schemeClr val="bg2">
                  <a:lumMod val="25000"/>
                </a:schemeClr>
              </a:solidFill>
            </a:endParaRPr>
          </a:p>
        </p:txBody>
      </p:sp>
      <p:pic>
        <p:nvPicPr>
          <p:cNvPr id="1026" name="Picture 2" descr="http://ts2.mm.bing.net/th?id=H.5062221125191301&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849090"/>
            <a:ext cx="2647950"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4.mm.bing.net/th?id=H.4550037719876903&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849090"/>
            <a:ext cx="2266950"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s2.mm.bing.net/th?id=H.4567685762646497&amp;pid=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4868895"/>
            <a:ext cx="2476500" cy="200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056368"/>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22381" y="688040"/>
            <a:ext cx="3440219" cy="400110"/>
          </a:xfrm>
          <a:prstGeom prst="rect">
            <a:avLst/>
          </a:prstGeom>
        </p:spPr>
        <p:txBody>
          <a:bodyPr wrap="square">
            <a:spAutoFit/>
          </a:bodyPr>
          <a:lstStyle/>
          <a:p>
            <a:pPr algn="ctr"/>
            <a:r>
              <a:rPr lang="en-US" sz="2000" b="1" cap="all" dirty="0" smtClean="0">
                <a:ln w="0"/>
                <a:solidFill>
                  <a:schemeClr val="bg2">
                    <a:lumMod val="10000"/>
                  </a:schemeClr>
                </a:solidFill>
                <a:effectLst>
                  <a:reflection blurRad="12700" stA="50000" endPos="50000" dist="5000" dir="5400000" sy="-100000" rotWithShape="0"/>
                </a:effectLst>
                <a:latin typeface="Comic Sans MS" pitchFamily="66" charset="0"/>
              </a:rPr>
              <a:t>The Middle Colonies</a:t>
            </a:r>
            <a:endParaRPr lang="en-US" sz="2000" b="1" cap="all" dirty="0">
              <a:ln w="0"/>
              <a:solidFill>
                <a:schemeClr val="bg2">
                  <a:lumMod val="10000"/>
                </a:schemeClr>
              </a:solidFill>
              <a:effectLst>
                <a:reflection blurRad="12700" stA="50000" endPos="50000" dist="5000" dir="5400000" sy="-100000" rotWithShape="0"/>
              </a:effectLst>
              <a:latin typeface="Comic Sans MS" pitchFamily="66" charset="0"/>
            </a:endParaRPr>
          </a:p>
        </p:txBody>
      </p:sp>
      <p:sp>
        <p:nvSpPr>
          <p:cNvPr id="4" name="Rectangle 3"/>
          <p:cNvSpPr/>
          <p:nvPr/>
        </p:nvSpPr>
        <p:spPr>
          <a:xfrm>
            <a:off x="8320645" y="457200"/>
            <a:ext cx="609600" cy="6555641"/>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H</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M</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C</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2" name="Rectangle 1"/>
          <p:cNvSpPr/>
          <p:nvPr/>
        </p:nvSpPr>
        <p:spPr>
          <a:xfrm>
            <a:off x="3138611" y="1272816"/>
            <a:ext cx="1407758" cy="400110"/>
          </a:xfrm>
          <a:prstGeom prst="rect">
            <a:avLst/>
          </a:prstGeom>
        </p:spPr>
        <p:txBody>
          <a:bodyPr wrap="none">
            <a:spAutoFit/>
          </a:bodyPr>
          <a:lstStyle/>
          <a:p>
            <a:pPr lvl="0" algn="ctr"/>
            <a:r>
              <a:rPr lang="en-US" sz="2000" b="1" dirty="0">
                <a:solidFill>
                  <a:srgbClr val="B83D68">
                    <a:lumMod val="75000"/>
                  </a:srgbClr>
                </a:solidFill>
                <a:latin typeface="Comic Sans MS" pitchFamily="66" charset="0"/>
              </a:rPr>
              <a:t>Economics</a:t>
            </a:r>
          </a:p>
        </p:txBody>
      </p:sp>
      <p:sp>
        <p:nvSpPr>
          <p:cNvPr id="6" name="TextBox 5"/>
          <p:cNvSpPr txBox="1"/>
          <p:nvPr/>
        </p:nvSpPr>
        <p:spPr>
          <a:xfrm>
            <a:off x="457200" y="2026860"/>
            <a:ext cx="7010400" cy="3416320"/>
          </a:xfrm>
          <a:prstGeom prst="rect">
            <a:avLst/>
          </a:prstGeom>
          <a:noFill/>
        </p:spPr>
        <p:txBody>
          <a:bodyPr wrap="square" rtlCol="0">
            <a:spAutoFit/>
          </a:bodyPr>
          <a:lstStyle/>
          <a:p>
            <a:pPr marL="285750" indent="-285750">
              <a:buFont typeface="Wingdings" pitchFamily="2" charset="2"/>
              <a:buChar char="v"/>
            </a:pPr>
            <a:r>
              <a:rPr lang="en-US" dirty="0" smtClean="0">
                <a:solidFill>
                  <a:schemeClr val="tx2">
                    <a:lumMod val="50000"/>
                  </a:schemeClr>
                </a:solidFill>
                <a:latin typeface="Comic Sans MS" pitchFamily="66" charset="0"/>
              </a:rPr>
              <a:t>Farmers grew many different types of grain in the middle colonies, in fact, they were known as the “breadbasket” of the colonies because of it.</a:t>
            </a:r>
          </a:p>
          <a:p>
            <a:pPr marL="285750" indent="-285750">
              <a:buFont typeface="Wingdings" pitchFamily="2" charset="2"/>
              <a:buChar char="v"/>
            </a:pPr>
            <a:r>
              <a:rPr lang="en-US" dirty="0" smtClean="0">
                <a:solidFill>
                  <a:schemeClr val="tx2">
                    <a:lumMod val="50000"/>
                  </a:schemeClr>
                </a:solidFill>
                <a:latin typeface="Comic Sans MS" pitchFamily="66" charset="0"/>
              </a:rPr>
              <a:t>Farmers were able to grow more than enough to feed their families, and so they sold the surplus to make a living.</a:t>
            </a:r>
          </a:p>
          <a:p>
            <a:pPr marL="285750" indent="-285750">
              <a:buFont typeface="Wingdings" pitchFamily="2" charset="2"/>
              <a:buChar char="v"/>
            </a:pPr>
            <a:r>
              <a:rPr lang="en-US" dirty="0" smtClean="0">
                <a:solidFill>
                  <a:schemeClr val="tx2">
                    <a:lumMod val="50000"/>
                  </a:schemeClr>
                </a:solidFill>
                <a:latin typeface="Comic Sans MS" pitchFamily="66" charset="0"/>
              </a:rPr>
              <a:t>New York and Philadelphia were large cities with ports, and goods were both imported and exported.  Because of the city, many shops, and artisans worked in the cities.</a:t>
            </a:r>
          </a:p>
          <a:p>
            <a:pPr marL="285750" indent="-285750">
              <a:buFont typeface="Wingdings" pitchFamily="2" charset="2"/>
              <a:buChar char="v"/>
            </a:pPr>
            <a:r>
              <a:rPr lang="en-US" dirty="0" smtClean="0">
                <a:solidFill>
                  <a:schemeClr val="tx2">
                    <a:lumMod val="50000"/>
                  </a:schemeClr>
                </a:solidFill>
                <a:latin typeface="Comic Sans MS" pitchFamily="66" charset="0"/>
              </a:rPr>
              <a:t>Because of the businesses in the city, young people could become apprentices to be trained in a skill or business.  For example, Benjamin Franklin was trained as an apprentice in a printing shop.</a:t>
            </a:r>
            <a:endParaRPr lang="en-US" dirty="0">
              <a:solidFill>
                <a:schemeClr val="tx2">
                  <a:lumMod val="50000"/>
                </a:schemeClr>
              </a:solidFill>
              <a:latin typeface="Comic Sans MS" pitchFamily="66" charset="0"/>
            </a:endParaRPr>
          </a:p>
        </p:txBody>
      </p:sp>
      <p:cxnSp>
        <p:nvCxnSpPr>
          <p:cNvPr id="8" name="Straight Connector 7"/>
          <p:cNvCxnSpPr/>
          <p:nvPr/>
        </p:nvCxnSpPr>
        <p:spPr>
          <a:xfrm>
            <a:off x="476250" y="1752600"/>
            <a:ext cx="7010400" cy="0"/>
          </a:xfrm>
          <a:prstGeom prst="line">
            <a:avLst/>
          </a:prstGeom>
          <a:effectLst>
            <a:glow rad="63500">
              <a:schemeClr val="accent2">
                <a:satMod val="175000"/>
                <a:alpha val="40000"/>
              </a:schemeClr>
            </a:glow>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7600" y="1752600"/>
            <a:ext cx="19050" cy="3690580"/>
          </a:xfrm>
          <a:prstGeom prst="line">
            <a:avLst/>
          </a:prstGeom>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8150" y="1752600"/>
            <a:ext cx="38100" cy="3690580"/>
          </a:xfrm>
          <a:prstGeom prst="line">
            <a:avLst/>
          </a:prstGeom>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4350" y="5443180"/>
            <a:ext cx="6972300" cy="0"/>
          </a:xfrm>
          <a:prstGeom prst="line">
            <a:avLst/>
          </a:prstGeom>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67060"/>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idx="1"/>
          </p:nvPr>
        </p:nvSpPr>
        <p:spPr/>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40386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181600" y="875414"/>
            <a:ext cx="3733800" cy="584775"/>
          </a:xfrm>
          <a:prstGeom prst="rect">
            <a:avLst/>
          </a:prstGeom>
          <a:noFill/>
        </p:spPr>
        <p:txBody>
          <a:bodyPr wrap="square" rtlCol="0">
            <a:spAutoFit/>
          </a:bodyPr>
          <a:lstStyle/>
          <a:p>
            <a:r>
              <a:rPr lang="en-US" sz="3200" b="1" dirty="0" smtClean="0">
                <a:solidFill>
                  <a:srgbClr val="FFC000"/>
                </a:solidFill>
                <a:effectLst>
                  <a:glow rad="139700">
                    <a:schemeClr val="accent6">
                      <a:satMod val="175000"/>
                      <a:alpha val="40000"/>
                    </a:schemeClr>
                  </a:glow>
                </a:effectLst>
                <a:latin typeface="Comic Sans MS" pitchFamily="66" charset="0"/>
                <a:hlinkClick r:id="rId3"/>
              </a:rPr>
              <a:t>Southern Colonies</a:t>
            </a:r>
            <a:endParaRPr lang="en-US" sz="3200" b="1" dirty="0">
              <a:solidFill>
                <a:srgbClr val="FFC000"/>
              </a:solidFill>
              <a:effectLst>
                <a:glow rad="139700">
                  <a:schemeClr val="accent6">
                    <a:satMod val="175000"/>
                    <a:alpha val="40000"/>
                  </a:schemeClr>
                </a:glow>
              </a:effectLst>
              <a:latin typeface="Comic Sans MS" pitchFamily="66" charset="0"/>
            </a:endParaRPr>
          </a:p>
        </p:txBody>
      </p:sp>
      <p:sp>
        <p:nvSpPr>
          <p:cNvPr id="3" name="TextBox 2"/>
          <p:cNvSpPr txBox="1"/>
          <p:nvPr/>
        </p:nvSpPr>
        <p:spPr>
          <a:xfrm>
            <a:off x="5257800" y="1676400"/>
            <a:ext cx="3733800" cy="2246769"/>
          </a:xfrm>
          <a:prstGeom prst="rect">
            <a:avLst/>
          </a:prstGeom>
          <a:noFill/>
        </p:spPr>
        <p:txBody>
          <a:bodyPr wrap="square" rtlCol="0">
            <a:spAutoFit/>
          </a:bodyPr>
          <a:lstStyle/>
          <a:p>
            <a:r>
              <a:rPr lang="en-US" sz="2800" b="1" dirty="0" smtClean="0">
                <a:solidFill>
                  <a:schemeClr val="bg2">
                    <a:lumMod val="50000"/>
                  </a:schemeClr>
                </a:solidFill>
                <a:latin typeface="Comic Sans MS" pitchFamily="66" charset="0"/>
              </a:rPr>
              <a:t>Maryland</a:t>
            </a:r>
          </a:p>
          <a:p>
            <a:r>
              <a:rPr lang="en-US" sz="2800" b="1" dirty="0" smtClean="0">
                <a:solidFill>
                  <a:schemeClr val="bg2">
                    <a:lumMod val="50000"/>
                  </a:schemeClr>
                </a:solidFill>
                <a:latin typeface="Comic Sans MS" pitchFamily="66" charset="0"/>
              </a:rPr>
              <a:t>Virginia </a:t>
            </a:r>
          </a:p>
          <a:p>
            <a:r>
              <a:rPr lang="en-US" sz="2800" b="1" dirty="0" smtClean="0">
                <a:solidFill>
                  <a:schemeClr val="bg2">
                    <a:lumMod val="50000"/>
                  </a:schemeClr>
                </a:solidFill>
                <a:latin typeface="Comic Sans MS" pitchFamily="66" charset="0"/>
              </a:rPr>
              <a:t>North Carolina</a:t>
            </a:r>
          </a:p>
          <a:p>
            <a:r>
              <a:rPr lang="en-US" sz="2800" b="1" dirty="0" smtClean="0">
                <a:solidFill>
                  <a:schemeClr val="bg2">
                    <a:lumMod val="50000"/>
                  </a:schemeClr>
                </a:solidFill>
                <a:latin typeface="Comic Sans MS" pitchFamily="66" charset="0"/>
              </a:rPr>
              <a:t>South Carolina</a:t>
            </a:r>
          </a:p>
          <a:p>
            <a:r>
              <a:rPr lang="en-US" sz="2800" b="1" dirty="0" smtClean="0">
                <a:solidFill>
                  <a:schemeClr val="bg2">
                    <a:lumMod val="50000"/>
                  </a:schemeClr>
                </a:solidFill>
                <a:latin typeface="Comic Sans MS" pitchFamily="66" charset="0"/>
              </a:rPr>
              <a:t>Georgia</a:t>
            </a:r>
          </a:p>
        </p:txBody>
      </p:sp>
    </p:spTree>
    <p:extLst>
      <p:ext uri="{BB962C8B-B14F-4D97-AF65-F5344CB8AC3E}">
        <p14:creationId xmlns:p14="http://schemas.microsoft.com/office/powerpoint/2010/main" val="4144075393"/>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8042" y="688040"/>
            <a:ext cx="609600" cy="5940088"/>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S</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U</a:t>
            </a:r>
          </a:p>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H</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N</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C</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4" name="TextBox 3"/>
          <p:cNvSpPr txBox="1"/>
          <p:nvPr/>
        </p:nvSpPr>
        <p:spPr>
          <a:xfrm>
            <a:off x="304800" y="533400"/>
            <a:ext cx="7543800" cy="461665"/>
          </a:xfrm>
          <a:prstGeom prst="rect">
            <a:avLst/>
          </a:prstGeom>
          <a:noFill/>
        </p:spPr>
        <p:txBody>
          <a:bodyPr wrap="square" rtlCol="0">
            <a:spAutoFit/>
          </a:bodyPr>
          <a:lstStyle/>
          <a:p>
            <a:pPr algn="ctr"/>
            <a:r>
              <a:rPr lang="en-US" sz="2400" dirty="0" smtClean="0">
                <a:solidFill>
                  <a:schemeClr val="tx2">
                    <a:lumMod val="75000"/>
                  </a:schemeClr>
                </a:solidFill>
                <a:latin typeface="Comic Sans MS" pitchFamily="66" charset="0"/>
              </a:rPr>
              <a:t>Southern Colonies</a:t>
            </a:r>
            <a:endParaRPr lang="en-US" sz="2400" dirty="0">
              <a:solidFill>
                <a:schemeClr val="tx2">
                  <a:lumMod val="75000"/>
                </a:schemeClr>
              </a:solidFill>
              <a:latin typeface="Comic Sans MS" pitchFamily="66" charset="0"/>
            </a:endParaRPr>
          </a:p>
        </p:txBody>
      </p:sp>
      <p:sp>
        <p:nvSpPr>
          <p:cNvPr id="5" name="TextBox 4"/>
          <p:cNvSpPr txBox="1"/>
          <p:nvPr/>
        </p:nvSpPr>
        <p:spPr>
          <a:xfrm>
            <a:off x="325582" y="1194911"/>
            <a:ext cx="7543800" cy="5109091"/>
          </a:xfrm>
          <a:prstGeom prst="rect">
            <a:avLst/>
          </a:prstGeom>
          <a:noFill/>
        </p:spPr>
        <p:txBody>
          <a:bodyPr wrap="square" rtlCol="0">
            <a:spAutoFit/>
          </a:bodyPr>
          <a:lstStyle/>
          <a:p>
            <a:pPr algn="ctr"/>
            <a:r>
              <a:rPr lang="en-US" sz="2000" dirty="0" smtClean="0">
                <a:solidFill>
                  <a:schemeClr val="accent1">
                    <a:lumMod val="50000"/>
                  </a:schemeClr>
                </a:solidFill>
                <a:latin typeface="Comic Sans MS" pitchFamily="66" charset="0"/>
              </a:rPr>
              <a:t>Colonial Life</a:t>
            </a:r>
            <a:r>
              <a:rPr lang="en-US" sz="2000" dirty="0">
                <a:solidFill>
                  <a:schemeClr val="accent1">
                    <a:lumMod val="50000"/>
                  </a:schemeClr>
                </a:solidFill>
                <a:latin typeface="Comic Sans MS" pitchFamily="66" charset="0"/>
              </a:rPr>
              <a:t> </a:t>
            </a:r>
            <a:endParaRPr lang="en-US" sz="2000" dirty="0" smtClean="0">
              <a:solidFill>
                <a:schemeClr val="accent1">
                  <a:lumMod val="50000"/>
                </a:schemeClr>
              </a:solidFill>
              <a:latin typeface="Comic Sans MS" pitchFamily="66" charset="0"/>
            </a:endParaRPr>
          </a:p>
          <a:p>
            <a:pPr marL="342900" indent="-342900">
              <a:buFont typeface="Wingdings" pitchFamily="2" charset="2"/>
              <a:buChar char="v"/>
            </a:pPr>
            <a:r>
              <a:rPr lang="en-US" dirty="0" smtClean="0">
                <a:solidFill>
                  <a:schemeClr val="accent1">
                    <a:lumMod val="50000"/>
                  </a:schemeClr>
                </a:solidFill>
                <a:latin typeface="Comic Sans MS" pitchFamily="66" charset="0"/>
              </a:rPr>
              <a:t>Most came from England.  Some of the reasons they came were; for economic freedom, religious freedom, and others in Georgia came to escape their debts.</a:t>
            </a:r>
          </a:p>
          <a:p>
            <a:pPr marL="342900" indent="-342900">
              <a:buFont typeface="Wingdings" pitchFamily="2" charset="2"/>
              <a:buChar char="v"/>
            </a:pPr>
            <a:r>
              <a:rPr lang="en-US" dirty="0" smtClean="0">
                <a:solidFill>
                  <a:schemeClr val="accent1">
                    <a:lumMod val="50000"/>
                  </a:schemeClr>
                </a:solidFill>
                <a:latin typeface="Comic Sans MS" pitchFamily="66" charset="0"/>
              </a:rPr>
              <a:t>Religion was very important</a:t>
            </a:r>
          </a:p>
          <a:p>
            <a:pPr marL="342900" indent="-342900">
              <a:buFont typeface="Wingdings" pitchFamily="2" charset="2"/>
              <a:buChar char="v"/>
            </a:pPr>
            <a:r>
              <a:rPr lang="en-US" dirty="0" smtClean="0">
                <a:solidFill>
                  <a:schemeClr val="accent1">
                    <a:lumMod val="50000"/>
                  </a:schemeClr>
                </a:solidFill>
                <a:latin typeface="Comic Sans MS" pitchFamily="66" charset="0"/>
              </a:rPr>
              <a:t>Children mostly were taught at home by tutors or parents, and would go to college in Europe when they were in their teens.</a:t>
            </a:r>
          </a:p>
          <a:p>
            <a:pPr marL="342900" indent="-342900">
              <a:buFont typeface="Wingdings" pitchFamily="2" charset="2"/>
              <a:buChar char="v"/>
            </a:pPr>
            <a:r>
              <a:rPr lang="en-US" dirty="0" smtClean="0">
                <a:solidFill>
                  <a:schemeClr val="accent1">
                    <a:lumMod val="50000"/>
                  </a:schemeClr>
                </a:solidFill>
                <a:latin typeface="Comic Sans MS" pitchFamily="66" charset="0"/>
              </a:rPr>
              <a:t>Girls nor slaves went to school.</a:t>
            </a:r>
          </a:p>
          <a:p>
            <a:pPr marL="342900" indent="-342900">
              <a:buFont typeface="Wingdings" pitchFamily="2" charset="2"/>
              <a:buChar char="v"/>
            </a:pPr>
            <a:r>
              <a:rPr lang="en-US" dirty="0" smtClean="0">
                <a:solidFill>
                  <a:schemeClr val="accent1">
                    <a:lumMod val="50000"/>
                  </a:schemeClr>
                </a:solidFill>
                <a:latin typeface="Comic Sans MS" pitchFamily="66" charset="0"/>
              </a:rPr>
              <a:t>Most of the south was made up of large plantations with slaves or small farms.</a:t>
            </a:r>
            <a:endParaRPr lang="en-US" dirty="0" smtClean="0"/>
          </a:p>
          <a:p>
            <a:pPr marL="342900" indent="-342900">
              <a:buFont typeface="Wingdings" pitchFamily="2" charset="2"/>
              <a:buChar char="v"/>
            </a:pPr>
            <a:r>
              <a:rPr lang="en-US" dirty="0" smtClean="0">
                <a:solidFill>
                  <a:schemeClr val="accent1">
                    <a:lumMod val="50000"/>
                  </a:schemeClr>
                </a:solidFill>
                <a:latin typeface="Comic Sans MS" pitchFamily="66" charset="0"/>
              </a:rPr>
              <a:t>Plantations were as large as small towns with the plantation, worker’s houses, workshops, horse stables, and fields. Plantations held a huge staff in the house and in the fields.</a:t>
            </a:r>
          </a:p>
          <a:p>
            <a:pPr marL="342900" indent="-342900">
              <a:buFont typeface="Wingdings" pitchFamily="2" charset="2"/>
              <a:buChar char="v"/>
            </a:pPr>
            <a:r>
              <a:rPr lang="en-US" dirty="0" smtClean="0">
                <a:solidFill>
                  <a:schemeClr val="accent1">
                    <a:lumMod val="50000"/>
                  </a:schemeClr>
                </a:solidFill>
                <a:latin typeface="Comic Sans MS" pitchFamily="66" charset="0"/>
              </a:rPr>
              <a:t>Backcountry farming in the south was not as profitable, and the children rarely were taught within their homes, because they lived so far away from schools.  Children helped on the farm.</a:t>
            </a:r>
          </a:p>
          <a:p>
            <a:pPr marL="342900" indent="-342900">
              <a:buFont typeface="Wingdings" pitchFamily="2" charset="2"/>
              <a:buChar char="v"/>
            </a:pPr>
            <a:r>
              <a:rPr lang="en-US" dirty="0" smtClean="0">
                <a:solidFill>
                  <a:schemeClr val="accent1">
                    <a:lumMod val="50000"/>
                  </a:schemeClr>
                </a:solidFill>
                <a:latin typeface="Comic Sans MS" pitchFamily="66" charset="0"/>
              </a:rPr>
              <a:t>The King of England appointed governors, and they decided the laws.</a:t>
            </a:r>
          </a:p>
        </p:txBody>
      </p:sp>
    </p:spTree>
    <p:extLst>
      <p:ext uri="{BB962C8B-B14F-4D97-AF65-F5344CB8AC3E}">
        <p14:creationId xmlns:p14="http://schemas.microsoft.com/office/powerpoint/2010/main" val="2764881848"/>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8042" y="688040"/>
            <a:ext cx="609600" cy="5940088"/>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S</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U</a:t>
            </a:r>
          </a:p>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H</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N</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C</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3" name="Rectangle 2"/>
          <p:cNvSpPr/>
          <p:nvPr/>
        </p:nvSpPr>
        <p:spPr>
          <a:xfrm>
            <a:off x="2419393" y="503374"/>
            <a:ext cx="2771913" cy="461665"/>
          </a:xfrm>
          <a:prstGeom prst="rect">
            <a:avLst/>
          </a:prstGeom>
        </p:spPr>
        <p:txBody>
          <a:bodyPr wrap="none">
            <a:spAutoFit/>
          </a:bodyPr>
          <a:lstStyle/>
          <a:p>
            <a:pPr algn="ctr"/>
            <a:r>
              <a:rPr lang="en-US" sz="2400" dirty="0">
                <a:solidFill>
                  <a:schemeClr val="tx2">
                    <a:lumMod val="75000"/>
                  </a:schemeClr>
                </a:solidFill>
                <a:latin typeface="Comic Sans MS" pitchFamily="66" charset="0"/>
              </a:rPr>
              <a:t>Southern Colonies</a:t>
            </a:r>
          </a:p>
        </p:txBody>
      </p:sp>
      <p:sp>
        <p:nvSpPr>
          <p:cNvPr id="4" name="TextBox 3"/>
          <p:cNvSpPr txBox="1"/>
          <p:nvPr/>
        </p:nvSpPr>
        <p:spPr>
          <a:xfrm>
            <a:off x="533400" y="1219200"/>
            <a:ext cx="7162800" cy="4339650"/>
          </a:xfrm>
          <a:prstGeom prst="rect">
            <a:avLst/>
          </a:prstGeom>
          <a:noFill/>
        </p:spPr>
        <p:txBody>
          <a:bodyPr wrap="square" rtlCol="0">
            <a:spAutoFit/>
          </a:bodyPr>
          <a:lstStyle/>
          <a:p>
            <a:pPr algn="ctr"/>
            <a:r>
              <a:rPr lang="en-US" sz="2000" dirty="0" smtClean="0">
                <a:solidFill>
                  <a:schemeClr val="accent1">
                    <a:lumMod val="75000"/>
                  </a:schemeClr>
                </a:solidFill>
                <a:latin typeface="Comic Sans MS" pitchFamily="66" charset="0"/>
              </a:rPr>
              <a:t>Geography and Physical Features</a:t>
            </a:r>
          </a:p>
          <a:p>
            <a:pPr algn="ctr"/>
            <a:endParaRPr lang="en-US" sz="2000" dirty="0">
              <a:solidFill>
                <a:schemeClr val="accent1">
                  <a:lumMod val="75000"/>
                </a:schemeClr>
              </a:solidFill>
              <a:latin typeface="Comic Sans MS" pitchFamily="66" charset="0"/>
            </a:endParaRPr>
          </a:p>
          <a:p>
            <a:pPr marL="342900" indent="-342900">
              <a:buFont typeface="Wingdings" pitchFamily="2" charset="2"/>
              <a:buChar char="v"/>
            </a:pPr>
            <a:r>
              <a:rPr lang="en-US" sz="2000" dirty="0" smtClean="0">
                <a:solidFill>
                  <a:schemeClr val="accent1">
                    <a:lumMod val="75000"/>
                  </a:schemeClr>
                </a:solidFill>
                <a:latin typeface="Comic Sans MS" pitchFamily="66" charset="0"/>
              </a:rPr>
              <a:t> </a:t>
            </a:r>
            <a:r>
              <a:rPr lang="en-US" dirty="0" smtClean="0">
                <a:solidFill>
                  <a:schemeClr val="accent1">
                    <a:lumMod val="75000"/>
                  </a:schemeClr>
                </a:solidFill>
                <a:latin typeface="Comic Sans MS" pitchFamily="66" charset="0"/>
              </a:rPr>
              <a:t>The physical features were a wide coastline, tidewater, mountains, and the backcountry, which included the piedmont and forests.</a:t>
            </a:r>
          </a:p>
          <a:p>
            <a:pPr marL="342900" indent="-342900">
              <a:buFont typeface="Wingdings" pitchFamily="2" charset="2"/>
              <a:buChar char="v"/>
            </a:pPr>
            <a:r>
              <a:rPr lang="en-US" dirty="0" smtClean="0">
                <a:solidFill>
                  <a:schemeClr val="accent1">
                    <a:lumMod val="75000"/>
                  </a:schemeClr>
                </a:solidFill>
                <a:latin typeface="Comic Sans MS" pitchFamily="66" charset="0"/>
              </a:rPr>
              <a:t>There were many “cash crops” where planters became rich, and the soil was very fertile.</a:t>
            </a:r>
          </a:p>
          <a:p>
            <a:pPr marL="342900" indent="-342900">
              <a:buFont typeface="Wingdings" pitchFamily="2" charset="2"/>
              <a:buChar char="v"/>
            </a:pPr>
            <a:r>
              <a:rPr lang="en-US" dirty="0" smtClean="0">
                <a:solidFill>
                  <a:schemeClr val="accent1">
                    <a:lumMod val="75000"/>
                  </a:schemeClr>
                </a:solidFill>
                <a:latin typeface="Comic Sans MS" pitchFamily="66" charset="0"/>
              </a:rPr>
              <a:t>Because of the wide coastline “cash crops,” like tobacco, indigo, and rice were easily exported.</a:t>
            </a:r>
          </a:p>
          <a:p>
            <a:pPr marL="342900" indent="-342900">
              <a:buFont typeface="Wingdings" pitchFamily="2" charset="2"/>
              <a:buChar char="v"/>
            </a:pPr>
            <a:r>
              <a:rPr lang="en-US" dirty="0" smtClean="0">
                <a:solidFill>
                  <a:schemeClr val="accent1">
                    <a:lumMod val="75000"/>
                  </a:schemeClr>
                </a:solidFill>
                <a:latin typeface="Comic Sans MS" pitchFamily="66" charset="0"/>
              </a:rPr>
              <a:t>The weather was very hot and humid summers, and very mild winters, so the growing season was long.  </a:t>
            </a:r>
          </a:p>
          <a:p>
            <a:pPr marL="342900" indent="-342900">
              <a:buFont typeface="Wingdings" pitchFamily="2" charset="2"/>
              <a:buChar char="v"/>
            </a:pPr>
            <a:r>
              <a:rPr lang="en-US" dirty="0" smtClean="0">
                <a:solidFill>
                  <a:schemeClr val="accent1">
                    <a:lumMod val="75000"/>
                  </a:schemeClr>
                </a:solidFill>
                <a:latin typeface="Comic Sans MS" pitchFamily="66" charset="0"/>
              </a:rPr>
              <a:t>The natural resources were; pitch, tobacco, rice, and indigo.</a:t>
            </a:r>
          </a:p>
          <a:p>
            <a:pPr marL="342900" indent="-342900">
              <a:buFont typeface="Wingdings" pitchFamily="2" charset="2"/>
              <a:buChar char="v"/>
            </a:pPr>
            <a:endParaRPr lang="en-US" dirty="0" smtClean="0">
              <a:solidFill>
                <a:schemeClr val="accent1">
                  <a:lumMod val="75000"/>
                </a:schemeClr>
              </a:solidFill>
              <a:latin typeface="Comic Sans MS" pitchFamily="66" charset="0"/>
            </a:endParaRPr>
          </a:p>
          <a:p>
            <a:pPr marL="342900" indent="-342900">
              <a:buFont typeface="Wingdings" pitchFamily="2" charset="2"/>
              <a:buChar char="v"/>
            </a:pPr>
            <a:endParaRPr lang="en-US" dirty="0" smtClean="0">
              <a:solidFill>
                <a:schemeClr val="accent1">
                  <a:lumMod val="75000"/>
                </a:schemeClr>
              </a:solidFill>
              <a:latin typeface="Comic Sans MS" pitchFamily="66" charset="0"/>
            </a:endParaRPr>
          </a:p>
          <a:p>
            <a:pPr marL="342900" indent="-342900">
              <a:buFont typeface="Wingdings" pitchFamily="2" charset="2"/>
              <a:buChar char="v"/>
            </a:pPr>
            <a:endParaRPr lang="en-US" dirty="0">
              <a:solidFill>
                <a:schemeClr val="accent1">
                  <a:lumMod val="75000"/>
                </a:schemeClr>
              </a:solidFill>
              <a:latin typeface="Comic Sans MS" pitchFamily="66" charset="0"/>
            </a:endParaRPr>
          </a:p>
        </p:txBody>
      </p:sp>
      <p:pic>
        <p:nvPicPr>
          <p:cNvPr id="1026" name="Picture 2" descr="http://chestofbooks.com/architecture/House-Construction-2/images/MT-VERNON-THE-HOME-OF-WASHINGTON-Southern-Colonial-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43" y="4944136"/>
            <a:ext cx="2552657" cy="1936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mrcapwebpage.com/VCSUSHISTORY/loghom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953042"/>
            <a:ext cx="2514600" cy="19277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s4.mm.bing.net/th?id=H.4524263612678851&amp;pid=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4944136"/>
            <a:ext cx="2395846" cy="1901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391466"/>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78042" y="688040"/>
            <a:ext cx="609600" cy="5940088"/>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S</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U</a:t>
            </a:r>
          </a:p>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H</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N</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C</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O</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4" name="Rectangle 3"/>
          <p:cNvSpPr/>
          <p:nvPr/>
        </p:nvSpPr>
        <p:spPr>
          <a:xfrm>
            <a:off x="2419393" y="503374"/>
            <a:ext cx="2771913" cy="461665"/>
          </a:xfrm>
          <a:prstGeom prst="rect">
            <a:avLst/>
          </a:prstGeom>
        </p:spPr>
        <p:txBody>
          <a:bodyPr wrap="none">
            <a:spAutoFit/>
          </a:bodyPr>
          <a:lstStyle/>
          <a:p>
            <a:pPr algn="ctr"/>
            <a:r>
              <a:rPr lang="en-US" sz="2400" dirty="0">
                <a:solidFill>
                  <a:schemeClr val="tx2">
                    <a:lumMod val="75000"/>
                  </a:schemeClr>
                </a:solidFill>
                <a:latin typeface="Comic Sans MS" pitchFamily="66" charset="0"/>
              </a:rPr>
              <a:t>Southern Colonies</a:t>
            </a:r>
          </a:p>
        </p:txBody>
      </p:sp>
      <p:sp>
        <p:nvSpPr>
          <p:cNvPr id="5" name="Rectangle 4"/>
          <p:cNvSpPr/>
          <p:nvPr/>
        </p:nvSpPr>
        <p:spPr>
          <a:xfrm>
            <a:off x="3158403" y="965039"/>
            <a:ext cx="1407758" cy="400110"/>
          </a:xfrm>
          <a:prstGeom prst="rect">
            <a:avLst/>
          </a:prstGeom>
        </p:spPr>
        <p:txBody>
          <a:bodyPr wrap="none">
            <a:spAutoFit/>
          </a:bodyPr>
          <a:lstStyle/>
          <a:p>
            <a:pPr lvl="0" algn="ctr"/>
            <a:r>
              <a:rPr lang="en-US" sz="2000" b="1" dirty="0">
                <a:solidFill>
                  <a:srgbClr val="B83D68">
                    <a:lumMod val="75000"/>
                  </a:srgbClr>
                </a:solidFill>
                <a:latin typeface="Comic Sans MS" pitchFamily="66" charset="0"/>
              </a:rPr>
              <a:t>Economics</a:t>
            </a:r>
          </a:p>
        </p:txBody>
      </p:sp>
      <p:sp>
        <p:nvSpPr>
          <p:cNvPr id="6" name="TextBox 5"/>
          <p:cNvSpPr txBox="1"/>
          <p:nvPr/>
        </p:nvSpPr>
        <p:spPr>
          <a:xfrm>
            <a:off x="457200" y="1426505"/>
            <a:ext cx="7239000" cy="5355312"/>
          </a:xfrm>
          <a:prstGeom prst="rect">
            <a:avLst/>
          </a:prstGeom>
          <a:noFill/>
        </p:spPr>
        <p:txBody>
          <a:bodyPr wrap="square" rtlCol="0">
            <a:spAutoFit/>
          </a:bodyPr>
          <a:lstStyle/>
          <a:p>
            <a:pPr marL="285750" indent="-285750">
              <a:buFont typeface="Wingdings" pitchFamily="2" charset="2"/>
              <a:buChar char="v"/>
            </a:pPr>
            <a:r>
              <a:rPr lang="en-US" dirty="0">
                <a:solidFill>
                  <a:schemeClr val="tx2">
                    <a:lumMod val="50000"/>
                  </a:schemeClr>
                </a:solidFill>
                <a:latin typeface="Comic Sans MS" pitchFamily="66" charset="0"/>
              </a:rPr>
              <a:t>Southern Colonies were mostly </a:t>
            </a:r>
            <a:r>
              <a:rPr lang="en-US" dirty="0" smtClean="0">
                <a:solidFill>
                  <a:schemeClr val="tx2">
                    <a:lumMod val="50000"/>
                  </a:schemeClr>
                </a:solidFill>
                <a:latin typeface="Comic Sans MS" pitchFamily="66" charset="0"/>
              </a:rPr>
              <a:t>agricultural.</a:t>
            </a:r>
            <a:endParaRPr lang="en-US" dirty="0">
              <a:solidFill>
                <a:schemeClr val="tx2">
                  <a:lumMod val="50000"/>
                </a:schemeClr>
              </a:solidFill>
              <a:latin typeface="Comic Sans MS" pitchFamily="66" charset="0"/>
            </a:endParaRPr>
          </a:p>
          <a:p>
            <a:pPr marL="285750" indent="-285750">
              <a:buFont typeface="Wingdings" pitchFamily="2" charset="2"/>
              <a:buChar char="v"/>
            </a:pPr>
            <a:r>
              <a:rPr lang="en-US" dirty="0">
                <a:solidFill>
                  <a:schemeClr val="tx2">
                    <a:lumMod val="50000"/>
                  </a:schemeClr>
                </a:solidFill>
                <a:latin typeface="Comic Sans MS" pitchFamily="66" charset="0"/>
              </a:rPr>
              <a:t>Plantations grew large amounts of crops in the Southern Colonies</a:t>
            </a:r>
          </a:p>
          <a:p>
            <a:pPr marL="285750" indent="-285750">
              <a:buFont typeface="Wingdings" pitchFamily="2" charset="2"/>
              <a:buChar char="v"/>
            </a:pPr>
            <a:r>
              <a:rPr lang="en-US" dirty="0" smtClean="0">
                <a:solidFill>
                  <a:schemeClr val="tx2">
                    <a:lumMod val="50000"/>
                  </a:schemeClr>
                </a:solidFill>
                <a:latin typeface="Comic Sans MS" pitchFamily="66" charset="0"/>
              </a:rPr>
              <a:t>Slaves </a:t>
            </a:r>
            <a:r>
              <a:rPr lang="en-US" dirty="0">
                <a:solidFill>
                  <a:schemeClr val="tx2">
                    <a:lumMod val="50000"/>
                  </a:schemeClr>
                </a:solidFill>
                <a:latin typeface="Comic Sans MS" pitchFamily="66" charset="0"/>
              </a:rPr>
              <a:t>provided most of the labor on plantations </a:t>
            </a:r>
          </a:p>
          <a:p>
            <a:pPr marL="285750" indent="-285750">
              <a:buFont typeface="Wingdings" pitchFamily="2" charset="2"/>
              <a:buChar char="v"/>
            </a:pPr>
            <a:r>
              <a:rPr lang="en-US" dirty="0">
                <a:solidFill>
                  <a:schemeClr val="tx2">
                    <a:lumMod val="50000"/>
                  </a:schemeClr>
                </a:solidFill>
                <a:latin typeface="Comic Sans MS" pitchFamily="66" charset="0"/>
              </a:rPr>
              <a:t>Virginia had </a:t>
            </a:r>
            <a:r>
              <a:rPr lang="en-US" dirty="0" smtClean="0">
                <a:solidFill>
                  <a:schemeClr val="tx2">
                    <a:lumMod val="50000"/>
                  </a:schemeClr>
                </a:solidFill>
                <a:latin typeface="Comic Sans MS" pitchFamily="66" charset="0"/>
              </a:rPr>
              <a:t>plantations, and </a:t>
            </a:r>
            <a:r>
              <a:rPr lang="en-US" dirty="0">
                <a:solidFill>
                  <a:schemeClr val="tx2">
                    <a:lumMod val="50000"/>
                  </a:schemeClr>
                </a:solidFill>
                <a:latin typeface="Comic Sans MS" pitchFamily="66" charset="0"/>
              </a:rPr>
              <a:t>grew tobacco, wheat, and </a:t>
            </a:r>
            <a:r>
              <a:rPr lang="en-US" dirty="0" smtClean="0">
                <a:solidFill>
                  <a:schemeClr val="tx2">
                    <a:lumMod val="50000"/>
                  </a:schemeClr>
                </a:solidFill>
                <a:latin typeface="Comic Sans MS" pitchFamily="66" charset="0"/>
              </a:rPr>
              <a:t>corn.</a:t>
            </a:r>
            <a:endParaRPr lang="en-US" dirty="0">
              <a:solidFill>
                <a:schemeClr val="tx2">
                  <a:lumMod val="50000"/>
                </a:schemeClr>
              </a:solidFill>
              <a:latin typeface="Comic Sans MS" pitchFamily="66" charset="0"/>
            </a:endParaRPr>
          </a:p>
          <a:p>
            <a:pPr marL="285750" indent="-285750">
              <a:buFont typeface="Wingdings" pitchFamily="2" charset="2"/>
              <a:buChar char="v"/>
            </a:pPr>
            <a:r>
              <a:rPr lang="en-US" dirty="0" smtClean="0">
                <a:solidFill>
                  <a:schemeClr val="tx2">
                    <a:lumMod val="50000"/>
                  </a:schemeClr>
                </a:solidFill>
                <a:latin typeface="Comic Sans MS" pitchFamily="66" charset="0"/>
              </a:rPr>
              <a:t>South </a:t>
            </a:r>
            <a:r>
              <a:rPr lang="en-US" dirty="0">
                <a:solidFill>
                  <a:schemeClr val="tx2">
                    <a:lumMod val="50000"/>
                  </a:schemeClr>
                </a:solidFill>
                <a:latin typeface="Comic Sans MS" pitchFamily="66" charset="0"/>
              </a:rPr>
              <a:t>Carolina had </a:t>
            </a:r>
            <a:r>
              <a:rPr lang="en-US" dirty="0" smtClean="0">
                <a:solidFill>
                  <a:schemeClr val="tx2">
                    <a:lumMod val="50000"/>
                  </a:schemeClr>
                </a:solidFill>
                <a:latin typeface="Comic Sans MS" pitchFamily="66" charset="0"/>
              </a:rPr>
              <a:t>plantations, and they </a:t>
            </a:r>
            <a:r>
              <a:rPr lang="en-US" dirty="0">
                <a:solidFill>
                  <a:schemeClr val="tx2">
                    <a:lumMod val="50000"/>
                  </a:schemeClr>
                </a:solidFill>
                <a:latin typeface="Comic Sans MS" pitchFamily="66" charset="0"/>
              </a:rPr>
              <a:t>grew indigo, rice</a:t>
            </a:r>
            <a:r>
              <a:rPr lang="en-US" dirty="0" smtClean="0">
                <a:solidFill>
                  <a:schemeClr val="tx2">
                    <a:lumMod val="50000"/>
                  </a:schemeClr>
                </a:solidFill>
                <a:latin typeface="Comic Sans MS" pitchFamily="66" charset="0"/>
              </a:rPr>
              <a:t>, and tobacco.</a:t>
            </a:r>
            <a:endParaRPr lang="en-US" dirty="0">
              <a:solidFill>
                <a:schemeClr val="tx2">
                  <a:lumMod val="50000"/>
                </a:schemeClr>
              </a:solidFill>
              <a:latin typeface="Comic Sans MS" pitchFamily="66" charset="0"/>
            </a:endParaRPr>
          </a:p>
          <a:p>
            <a:pPr marL="285750" indent="-285750">
              <a:buFont typeface="Wingdings" pitchFamily="2" charset="2"/>
              <a:buChar char="v"/>
            </a:pPr>
            <a:r>
              <a:rPr lang="en-US" dirty="0">
                <a:solidFill>
                  <a:schemeClr val="tx2">
                    <a:lumMod val="50000"/>
                  </a:schemeClr>
                </a:solidFill>
                <a:latin typeface="Comic Sans MS" pitchFamily="66" charset="0"/>
              </a:rPr>
              <a:t>North Carolina had plantation agriculture too and grew indigo, rice, and </a:t>
            </a:r>
            <a:r>
              <a:rPr lang="en-US" dirty="0" smtClean="0">
                <a:solidFill>
                  <a:schemeClr val="tx2">
                    <a:lumMod val="50000"/>
                  </a:schemeClr>
                </a:solidFill>
                <a:latin typeface="Comic Sans MS" pitchFamily="66" charset="0"/>
              </a:rPr>
              <a:t>tobacco.</a:t>
            </a:r>
            <a:r>
              <a:rPr lang="en-US" dirty="0">
                <a:solidFill>
                  <a:schemeClr val="tx2">
                    <a:lumMod val="50000"/>
                  </a:schemeClr>
                </a:solidFill>
                <a:latin typeface="Comic Sans MS" pitchFamily="66" charset="0"/>
              </a:rPr>
              <a:t> </a:t>
            </a:r>
          </a:p>
          <a:p>
            <a:pPr marL="285750" indent="-285750">
              <a:buFont typeface="Wingdings" pitchFamily="2" charset="2"/>
              <a:buChar char="v"/>
            </a:pPr>
            <a:r>
              <a:rPr lang="en-US" dirty="0">
                <a:solidFill>
                  <a:schemeClr val="tx2">
                    <a:lumMod val="50000"/>
                  </a:schemeClr>
                </a:solidFill>
                <a:latin typeface="Comic Sans MS" pitchFamily="66" charset="0"/>
              </a:rPr>
              <a:t>Maryland </a:t>
            </a:r>
            <a:r>
              <a:rPr lang="en-US" dirty="0" smtClean="0">
                <a:solidFill>
                  <a:schemeClr val="tx2">
                    <a:lumMod val="50000"/>
                  </a:schemeClr>
                </a:solidFill>
                <a:latin typeface="Comic Sans MS" pitchFamily="66" charset="0"/>
              </a:rPr>
              <a:t>had mainly </a:t>
            </a:r>
            <a:r>
              <a:rPr lang="en-US" dirty="0">
                <a:solidFill>
                  <a:schemeClr val="tx2">
                    <a:lumMod val="50000"/>
                  </a:schemeClr>
                </a:solidFill>
                <a:latin typeface="Comic Sans MS" pitchFamily="66" charset="0"/>
              </a:rPr>
              <a:t>shipbuilding</a:t>
            </a:r>
            <a:r>
              <a:rPr lang="en-US" dirty="0" smtClean="0">
                <a:solidFill>
                  <a:schemeClr val="tx2">
                    <a:lumMod val="50000"/>
                  </a:schemeClr>
                </a:solidFill>
                <a:latin typeface="Comic Sans MS" pitchFamily="66" charset="0"/>
              </a:rPr>
              <a:t>, and ironworking, but they did have some agriculture, like indigo, corn, and wheat.</a:t>
            </a:r>
            <a:endParaRPr lang="en-US" dirty="0">
              <a:solidFill>
                <a:schemeClr val="tx2">
                  <a:lumMod val="50000"/>
                </a:schemeClr>
              </a:solidFill>
              <a:latin typeface="Comic Sans MS" pitchFamily="66" charset="0"/>
            </a:endParaRPr>
          </a:p>
          <a:p>
            <a:pPr marL="285750" indent="-285750">
              <a:buFont typeface="Wingdings" pitchFamily="2" charset="2"/>
              <a:buChar char="v"/>
            </a:pPr>
            <a:r>
              <a:rPr lang="en-US" dirty="0" smtClean="0">
                <a:solidFill>
                  <a:schemeClr val="tx2">
                    <a:lumMod val="50000"/>
                  </a:schemeClr>
                </a:solidFill>
                <a:latin typeface="Comic Sans MS" pitchFamily="66" charset="0"/>
              </a:rPr>
              <a:t>Georgia</a:t>
            </a:r>
            <a:r>
              <a:rPr lang="en-US" dirty="0">
                <a:solidFill>
                  <a:schemeClr val="tx2">
                    <a:lumMod val="50000"/>
                  </a:schemeClr>
                </a:solidFill>
                <a:latin typeface="Comic Sans MS" pitchFamily="66" charset="0"/>
              </a:rPr>
              <a:t> </a:t>
            </a:r>
            <a:r>
              <a:rPr lang="en-US" dirty="0" smtClean="0">
                <a:solidFill>
                  <a:schemeClr val="tx2">
                    <a:lumMod val="50000"/>
                  </a:schemeClr>
                </a:solidFill>
                <a:latin typeface="Comic Sans MS" pitchFamily="66" charset="0"/>
              </a:rPr>
              <a:t>grew </a:t>
            </a:r>
            <a:r>
              <a:rPr lang="en-US" dirty="0">
                <a:solidFill>
                  <a:schemeClr val="tx2">
                    <a:lumMod val="50000"/>
                  </a:schemeClr>
                </a:solidFill>
                <a:latin typeface="Comic Sans MS" pitchFamily="66" charset="0"/>
              </a:rPr>
              <a:t>indigo, rice, and </a:t>
            </a:r>
            <a:r>
              <a:rPr lang="en-US" dirty="0" smtClean="0">
                <a:solidFill>
                  <a:schemeClr val="tx2">
                    <a:lumMod val="50000"/>
                  </a:schemeClr>
                </a:solidFill>
                <a:latin typeface="Comic Sans MS" pitchFamily="66" charset="0"/>
              </a:rPr>
              <a:t>sugar.</a:t>
            </a:r>
            <a:r>
              <a:rPr lang="en-US" dirty="0">
                <a:solidFill>
                  <a:schemeClr val="tx2">
                    <a:lumMod val="50000"/>
                  </a:schemeClr>
                </a:solidFill>
                <a:latin typeface="Comic Sans MS" pitchFamily="66" charset="0"/>
              </a:rPr>
              <a:t>  </a:t>
            </a:r>
            <a:endParaRPr lang="en-US" dirty="0" smtClean="0">
              <a:solidFill>
                <a:schemeClr val="tx2">
                  <a:lumMod val="50000"/>
                </a:schemeClr>
              </a:solidFill>
              <a:latin typeface="Comic Sans MS" pitchFamily="66" charset="0"/>
            </a:endParaRPr>
          </a:p>
          <a:p>
            <a:pPr marL="285750" indent="-285750">
              <a:buFont typeface="Wingdings" pitchFamily="2" charset="2"/>
              <a:buChar char="v"/>
            </a:pPr>
            <a:r>
              <a:rPr lang="en-US" dirty="0" smtClean="0">
                <a:solidFill>
                  <a:schemeClr val="tx2">
                    <a:lumMod val="50000"/>
                  </a:schemeClr>
                </a:solidFill>
                <a:latin typeface="Comic Sans MS" pitchFamily="66" charset="0"/>
              </a:rPr>
              <a:t>Most farms were small family farmers with a few servants, or slaves.  The planters on plantations had lots of servants and slaves, and became very rich.</a:t>
            </a:r>
          </a:p>
          <a:p>
            <a:pPr marL="285750" indent="-285750">
              <a:buFont typeface="Wingdings" pitchFamily="2" charset="2"/>
              <a:buChar char="v"/>
            </a:pPr>
            <a:r>
              <a:rPr lang="en-US" dirty="0" smtClean="0">
                <a:solidFill>
                  <a:schemeClr val="tx2">
                    <a:lumMod val="50000"/>
                  </a:schemeClr>
                </a:solidFill>
                <a:latin typeface="Comic Sans MS" pitchFamily="66" charset="0"/>
              </a:rPr>
              <a:t>These goods from the southern colonies were exported to middle and New England colonies, as well as, other countries in the Triangular Trade. </a:t>
            </a:r>
            <a:endParaRPr lang="en-US" dirty="0">
              <a:solidFill>
                <a:schemeClr val="tx2">
                  <a:lumMod val="50000"/>
                </a:schemeClr>
              </a:solidFill>
              <a:latin typeface="Comic Sans MS" pitchFamily="66" charset="0"/>
            </a:endParaRPr>
          </a:p>
          <a:p>
            <a:pPr marL="285750" indent="-285750">
              <a:buFont typeface="Wingdings" pitchFamily="2" charset="2"/>
              <a:buChar char="v"/>
            </a:pPr>
            <a:endParaRPr lang="en-US" dirty="0">
              <a:solidFill>
                <a:schemeClr val="tx2">
                  <a:lumMod val="50000"/>
                </a:schemeClr>
              </a:solidFill>
              <a:latin typeface="Comic Sans MS" pitchFamily="66" charset="0"/>
            </a:endParaRPr>
          </a:p>
        </p:txBody>
      </p:sp>
    </p:spTree>
    <p:extLst>
      <p:ext uri="{BB962C8B-B14F-4D97-AF65-F5344CB8AC3E}">
        <p14:creationId xmlns:p14="http://schemas.microsoft.com/office/powerpoint/2010/main" val="27365362"/>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03761"/>
            <a:ext cx="6858000" cy="461665"/>
          </a:xfrm>
          <a:prstGeom prst="rect">
            <a:avLst/>
          </a:prstGeom>
          <a:noFill/>
          <a:effectLst>
            <a:reflection blurRad="6350" stA="52000" endA="300" endPos="35000" dir="5400000" sy="-100000" algn="bl" rotWithShape="0"/>
          </a:effectLst>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References</a:t>
            </a:r>
            <a:endParaRPr 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Rectangle 3"/>
          <p:cNvSpPr/>
          <p:nvPr/>
        </p:nvSpPr>
        <p:spPr>
          <a:xfrm>
            <a:off x="304800" y="1143000"/>
            <a:ext cx="7543800" cy="6494085"/>
          </a:xfrm>
          <a:prstGeom prst="rect">
            <a:avLst/>
          </a:prstGeom>
        </p:spPr>
        <p:txBody>
          <a:bodyPr wrap="square">
            <a:spAutoFit/>
          </a:bodyPr>
          <a:lstStyle/>
          <a:p>
            <a:pPr algn="ctr"/>
            <a:r>
              <a:rPr lang="en-US" sz="1600" dirty="0" smtClean="0">
                <a:latin typeface="Comic Sans MS" pitchFamily="66" charset="0"/>
              </a:rPr>
              <a:t>New England Colonies- Mr. </a:t>
            </a:r>
            <a:r>
              <a:rPr lang="en-US" sz="1600" dirty="0" err="1" smtClean="0">
                <a:latin typeface="Comic Sans MS" pitchFamily="66" charset="0"/>
              </a:rPr>
              <a:t>Zoller</a:t>
            </a:r>
            <a:endParaRPr lang="en-US" sz="1600" dirty="0" smtClean="0">
              <a:latin typeface="Comic Sans MS" pitchFamily="66" charset="0"/>
            </a:endParaRPr>
          </a:p>
          <a:p>
            <a:pPr algn="ctr"/>
            <a:r>
              <a:rPr lang="en-US" sz="1600" dirty="0">
                <a:latin typeface="Comic Sans MS" pitchFamily="66" charset="0"/>
                <a:hlinkClick r:id="rId2"/>
              </a:rPr>
              <a:t>http://</a:t>
            </a:r>
            <a:r>
              <a:rPr lang="en-US" sz="1600" dirty="0" smtClean="0">
                <a:latin typeface="Comic Sans MS" pitchFamily="66" charset="0"/>
                <a:hlinkClick r:id="rId2"/>
              </a:rPr>
              <a:t>www.youtube.com/watch?v=4ScZh2-QLOE</a:t>
            </a:r>
            <a:endParaRPr lang="en-US" sz="1600" dirty="0" smtClean="0">
              <a:latin typeface="Comic Sans MS" pitchFamily="66" charset="0"/>
            </a:endParaRPr>
          </a:p>
          <a:p>
            <a:pPr algn="ctr"/>
            <a:endParaRPr lang="en-US" sz="1600" dirty="0">
              <a:latin typeface="Comic Sans MS" pitchFamily="66" charset="0"/>
            </a:endParaRPr>
          </a:p>
          <a:p>
            <a:pPr algn="ctr"/>
            <a:r>
              <a:rPr lang="en-US" sz="1600" dirty="0" smtClean="0">
                <a:latin typeface="Comic Sans MS" pitchFamily="66" charset="0"/>
              </a:rPr>
              <a:t>Fundamental Orders</a:t>
            </a:r>
          </a:p>
          <a:p>
            <a:pPr algn="ctr"/>
            <a:r>
              <a:rPr lang="en-US" sz="1600" dirty="0" smtClean="0">
                <a:latin typeface="Comic Sans MS" pitchFamily="66" charset="0"/>
                <a:hlinkClick r:id="rId3"/>
              </a:rPr>
              <a:t>http</a:t>
            </a:r>
            <a:r>
              <a:rPr lang="en-US" sz="1600" dirty="0">
                <a:latin typeface="Comic Sans MS" pitchFamily="66" charset="0"/>
                <a:hlinkClick r:id="rId3"/>
              </a:rPr>
              <a:t>://</a:t>
            </a:r>
            <a:r>
              <a:rPr lang="en-US" sz="1600" dirty="0" smtClean="0">
                <a:latin typeface="Comic Sans MS" pitchFamily="66" charset="0"/>
                <a:hlinkClick r:id="rId3"/>
              </a:rPr>
              <a:t>www.constitution.org/bcp/fo_1639.htm</a:t>
            </a:r>
            <a:endParaRPr lang="en-US" sz="1600" dirty="0" smtClean="0">
              <a:latin typeface="Comic Sans MS" pitchFamily="66" charset="0"/>
            </a:endParaRPr>
          </a:p>
          <a:p>
            <a:pPr algn="ctr"/>
            <a:endParaRPr lang="en-US" sz="1600" dirty="0" smtClean="0">
              <a:latin typeface="Comic Sans MS" pitchFamily="66" charset="0"/>
            </a:endParaRPr>
          </a:p>
          <a:p>
            <a:pPr algn="ctr"/>
            <a:r>
              <a:rPr lang="en-US" sz="1600" dirty="0" smtClean="0">
                <a:latin typeface="Comic Sans MS" pitchFamily="66" charset="0"/>
              </a:rPr>
              <a:t>Triangular Trade</a:t>
            </a:r>
          </a:p>
          <a:p>
            <a:r>
              <a:rPr lang="en-US" sz="1600" dirty="0" smtClean="0">
                <a:latin typeface="Comic Sans MS" pitchFamily="66" charset="0"/>
                <a:hlinkClick r:id="rId4"/>
              </a:rPr>
              <a:t>http</a:t>
            </a:r>
            <a:r>
              <a:rPr lang="en-US" sz="1600" dirty="0">
                <a:latin typeface="Comic Sans MS" pitchFamily="66" charset="0"/>
                <a:hlinkClick r:id="rId4"/>
              </a:rPr>
              <a:t>://</a:t>
            </a:r>
            <a:r>
              <a:rPr lang="en-US" sz="1600" dirty="0" smtClean="0">
                <a:latin typeface="Comic Sans MS" pitchFamily="66" charset="0"/>
                <a:hlinkClick r:id="rId4"/>
              </a:rPr>
              <a:t>www.eduplace.com/kids/socsci/books/applications/imaps/maps/g5s_u3/index.html</a:t>
            </a:r>
            <a:endParaRPr lang="en-US" sz="1600" dirty="0" smtClean="0">
              <a:latin typeface="Comic Sans MS" pitchFamily="66" charset="0"/>
            </a:endParaRPr>
          </a:p>
          <a:p>
            <a:endParaRPr lang="en-US" sz="1600" dirty="0">
              <a:latin typeface="Comic Sans MS" pitchFamily="66" charset="0"/>
            </a:endParaRPr>
          </a:p>
          <a:p>
            <a:pPr algn="ctr"/>
            <a:r>
              <a:rPr lang="en-US" sz="1600" dirty="0" smtClean="0">
                <a:latin typeface="Comic Sans MS" pitchFamily="66" charset="0"/>
              </a:rPr>
              <a:t>Middle Passage – Smithsonian </a:t>
            </a:r>
          </a:p>
          <a:p>
            <a:pPr algn="ctr"/>
            <a:r>
              <a:rPr lang="en-US" sz="1600" dirty="0">
                <a:latin typeface="Comic Sans MS" pitchFamily="66" charset="0"/>
                <a:hlinkClick r:id="rId5"/>
              </a:rPr>
              <a:t>http://</a:t>
            </a:r>
            <a:r>
              <a:rPr lang="en-US" sz="1600" dirty="0" smtClean="0">
                <a:latin typeface="Comic Sans MS" pitchFamily="66" charset="0"/>
                <a:hlinkClick r:id="rId5"/>
              </a:rPr>
              <a:t>amhistory.si.edu/onthewater/oral_histories/life_at_sea/equiano.htm</a:t>
            </a:r>
            <a:endParaRPr lang="en-US" sz="1600" dirty="0" smtClean="0">
              <a:latin typeface="Comic Sans MS" pitchFamily="66" charset="0"/>
            </a:endParaRPr>
          </a:p>
          <a:p>
            <a:pPr algn="ctr"/>
            <a:endParaRPr lang="en-US" sz="1600" dirty="0">
              <a:latin typeface="Comic Sans MS" pitchFamily="66" charset="0"/>
            </a:endParaRPr>
          </a:p>
          <a:p>
            <a:pPr algn="ctr"/>
            <a:r>
              <a:rPr lang="en-US" sz="1600" dirty="0" smtClean="0">
                <a:latin typeface="Comic Sans MS" pitchFamily="66" charset="0"/>
              </a:rPr>
              <a:t>Middle Colonies – Mr. </a:t>
            </a:r>
            <a:r>
              <a:rPr lang="en-US" sz="1600" dirty="0" err="1" smtClean="0">
                <a:latin typeface="Comic Sans MS" pitchFamily="66" charset="0"/>
              </a:rPr>
              <a:t>Zoller</a:t>
            </a:r>
            <a:endParaRPr lang="en-US" sz="1600" dirty="0" smtClean="0">
              <a:latin typeface="Comic Sans MS" pitchFamily="66" charset="0"/>
            </a:endParaRPr>
          </a:p>
          <a:p>
            <a:pPr algn="ctr"/>
            <a:r>
              <a:rPr lang="en-US" sz="1600" dirty="0">
                <a:latin typeface="Comic Sans MS" pitchFamily="66" charset="0"/>
                <a:hlinkClick r:id="rId6"/>
              </a:rPr>
              <a:t>http://</a:t>
            </a:r>
            <a:r>
              <a:rPr lang="en-US" sz="1600" dirty="0" smtClean="0">
                <a:latin typeface="Comic Sans MS" pitchFamily="66" charset="0"/>
                <a:hlinkClick r:id="rId6"/>
              </a:rPr>
              <a:t>www.youtube.com/watch?v=Yw9pw8rIDlU</a:t>
            </a:r>
            <a:endParaRPr lang="en-US" sz="1600" dirty="0" smtClean="0">
              <a:latin typeface="Comic Sans MS" pitchFamily="66" charset="0"/>
            </a:endParaRPr>
          </a:p>
          <a:p>
            <a:pPr algn="ctr"/>
            <a:endParaRPr lang="en-US" sz="1600" dirty="0">
              <a:latin typeface="Comic Sans MS" pitchFamily="66" charset="0"/>
            </a:endParaRPr>
          </a:p>
          <a:p>
            <a:pPr algn="ctr"/>
            <a:r>
              <a:rPr lang="en-US" sz="1600" dirty="0" smtClean="0">
                <a:latin typeface="Comic Sans MS" pitchFamily="66" charset="0"/>
              </a:rPr>
              <a:t>Southern Colonies – Mr. </a:t>
            </a:r>
            <a:r>
              <a:rPr lang="en-US" sz="1600" dirty="0" err="1" smtClean="0">
                <a:latin typeface="Comic Sans MS" pitchFamily="66" charset="0"/>
              </a:rPr>
              <a:t>Zoller</a:t>
            </a:r>
            <a:endParaRPr lang="en-US" sz="1600" dirty="0" smtClean="0">
              <a:latin typeface="Comic Sans MS" pitchFamily="66" charset="0"/>
            </a:endParaRPr>
          </a:p>
          <a:p>
            <a:pPr algn="ctr"/>
            <a:r>
              <a:rPr lang="en-US" sz="1600" dirty="0">
                <a:latin typeface="Comic Sans MS" pitchFamily="66" charset="0"/>
                <a:hlinkClick r:id="rId7"/>
              </a:rPr>
              <a:t>http://www.youtube.com/watch?v=j3KAOWye1AM</a:t>
            </a:r>
            <a:endParaRPr lang="en-US" sz="1600" dirty="0" smtClean="0">
              <a:latin typeface="Comic Sans MS" pitchFamily="66" charset="0"/>
            </a:endParaRPr>
          </a:p>
          <a:p>
            <a:pPr algn="ctr"/>
            <a:endParaRPr lang="en-US" sz="1600" dirty="0">
              <a:latin typeface="Comic Sans MS" pitchFamily="66" charset="0"/>
            </a:endParaRPr>
          </a:p>
          <a:p>
            <a:pPr algn="ctr"/>
            <a:endParaRPr lang="en-US" sz="1600" dirty="0" smtClean="0">
              <a:latin typeface="Comic Sans MS" pitchFamily="66" charset="0"/>
            </a:endParaRPr>
          </a:p>
          <a:p>
            <a:pPr algn="ctr"/>
            <a:endParaRPr lang="en-US" sz="1600" dirty="0">
              <a:latin typeface="Comic Sans MS" pitchFamily="66" charset="0"/>
            </a:endParaRPr>
          </a:p>
          <a:p>
            <a:pPr algn="ctr"/>
            <a:endParaRPr lang="en-US" sz="1600" dirty="0" smtClean="0">
              <a:latin typeface="Comic Sans MS" pitchFamily="66" charset="0"/>
            </a:endParaRPr>
          </a:p>
          <a:p>
            <a:endParaRPr lang="en-US" sz="1600" dirty="0">
              <a:latin typeface="Comic Sans MS" pitchFamily="66" charset="0"/>
            </a:endParaRPr>
          </a:p>
          <a:p>
            <a:endParaRPr lang="en-US" sz="1600" dirty="0">
              <a:latin typeface="Comic Sans MS" pitchFamily="66" charset="0"/>
            </a:endParaRPr>
          </a:p>
          <a:p>
            <a:r>
              <a:rPr lang="en-US" sz="1600" dirty="0" smtClean="0">
                <a:latin typeface="Comic Sans MS" pitchFamily="66" charset="0"/>
              </a:rPr>
              <a:t> </a:t>
            </a:r>
          </a:p>
          <a:p>
            <a:endParaRPr lang="en-US" sz="1600" dirty="0">
              <a:latin typeface="Comic Sans MS" pitchFamily="66" charset="0"/>
            </a:endParaRPr>
          </a:p>
        </p:txBody>
      </p:sp>
    </p:spTree>
    <p:extLst>
      <p:ext uri="{BB962C8B-B14F-4D97-AF65-F5344CB8AC3E}">
        <p14:creationId xmlns:p14="http://schemas.microsoft.com/office/powerpoint/2010/main" val="2872520188"/>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575648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29200" y="609600"/>
            <a:ext cx="3962400" cy="523220"/>
          </a:xfrm>
          <a:prstGeom prst="rect">
            <a:avLst/>
          </a:prstGeom>
          <a:noFill/>
        </p:spPr>
        <p:txBody>
          <a:bodyPr wrap="square" rtlCol="0">
            <a:spAutoFit/>
          </a:bodyPr>
          <a:lstStyle/>
          <a:p>
            <a:r>
              <a:rPr lang="en-US" sz="2800" b="1" dirty="0" smtClean="0">
                <a:ln w="18000">
                  <a:solidFill>
                    <a:schemeClr val="bg1"/>
                  </a:solidFill>
                  <a:prstDash val="solid"/>
                  <a:miter lim="800000"/>
                </a:ln>
                <a:noFill/>
                <a:effectLst>
                  <a:glow rad="139700">
                    <a:schemeClr val="accent6">
                      <a:satMod val="175000"/>
                      <a:alpha val="40000"/>
                    </a:schemeClr>
                  </a:glow>
                  <a:outerShdw blurRad="25500" dist="23000" dir="7020000" algn="tl">
                    <a:srgbClr val="000000">
                      <a:alpha val="50000"/>
                    </a:srgbClr>
                  </a:outerShdw>
                </a:effectLst>
                <a:latin typeface="Comic Sans MS" pitchFamily="66" charset="0"/>
                <a:hlinkClick r:id="rId2"/>
              </a:rPr>
              <a:t>New England Colonies</a:t>
            </a:r>
            <a:endParaRPr lang="en-US" sz="2800" b="1" dirty="0">
              <a:ln w="18000">
                <a:solidFill>
                  <a:schemeClr val="bg1"/>
                </a:solidFill>
                <a:prstDash val="solid"/>
                <a:miter lim="800000"/>
              </a:ln>
              <a:noFill/>
              <a:effectLst>
                <a:glow rad="139700">
                  <a:schemeClr val="accent6">
                    <a:satMod val="175000"/>
                    <a:alpha val="40000"/>
                  </a:schemeClr>
                </a:glow>
                <a:outerShdw blurRad="25500" dist="23000" dir="7020000" algn="tl">
                  <a:srgbClr val="000000">
                    <a:alpha val="50000"/>
                  </a:srgbClr>
                </a:outerShdw>
              </a:effectLst>
              <a:latin typeface="Comic Sans MS" pitchFamily="66" charset="0"/>
            </a:endParaRPr>
          </a:p>
        </p:txBody>
      </p:sp>
      <p:pic>
        <p:nvPicPr>
          <p:cNvPr id="2051" name="Picture 3"/>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50" r="50"/>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descr="http://ts4.mm.bing.net/th?id=H.4792089172378635&amp;pid=1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447800"/>
            <a:ext cx="3429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058888" y="1676400"/>
            <a:ext cx="3810000" cy="2062103"/>
          </a:xfrm>
          <a:prstGeom prst="rect">
            <a:avLst/>
          </a:prstGeom>
          <a:noFill/>
        </p:spPr>
        <p:txBody>
          <a:bodyPr wrap="square" rtlCol="0">
            <a:spAutoFit/>
          </a:bodyPr>
          <a:lstStyle/>
          <a:p>
            <a:pPr marL="457200" indent="-457200">
              <a:buFont typeface="Arial" pitchFamily="34" charset="0"/>
              <a:buChar char="•"/>
            </a:pPr>
            <a:r>
              <a:rPr lang="en-US" sz="3200" b="1" dirty="0" smtClean="0">
                <a:solidFill>
                  <a:schemeClr val="accent4">
                    <a:lumMod val="50000"/>
                  </a:schemeClr>
                </a:solidFill>
                <a:effectLst>
                  <a:glow rad="101600">
                    <a:schemeClr val="accent4">
                      <a:satMod val="175000"/>
                      <a:alpha val="40000"/>
                    </a:schemeClr>
                  </a:glow>
                </a:effectLst>
                <a:latin typeface="Comic Sans MS" pitchFamily="66" charset="0"/>
              </a:rPr>
              <a:t>Massachusetts</a:t>
            </a:r>
          </a:p>
          <a:p>
            <a:pPr marL="457200" indent="-457200">
              <a:buFont typeface="Arial" pitchFamily="34" charset="0"/>
              <a:buChar char="•"/>
            </a:pPr>
            <a:r>
              <a:rPr lang="en-US" sz="3200" b="1" dirty="0" smtClean="0">
                <a:solidFill>
                  <a:schemeClr val="accent4">
                    <a:lumMod val="50000"/>
                  </a:schemeClr>
                </a:solidFill>
                <a:effectLst>
                  <a:glow rad="101600">
                    <a:schemeClr val="accent4">
                      <a:satMod val="175000"/>
                      <a:alpha val="40000"/>
                    </a:schemeClr>
                  </a:glow>
                </a:effectLst>
                <a:latin typeface="Comic Sans MS" pitchFamily="66" charset="0"/>
              </a:rPr>
              <a:t>New Hampshire</a:t>
            </a:r>
          </a:p>
          <a:p>
            <a:pPr marL="457200" indent="-457200">
              <a:buFont typeface="Arial" pitchFamily="34" charset="0"/>
              <a:buChar char="•"/>
            </a:pPr>
            <a:r>
              <a:rPr lang="en-US" sz="3200" b="1" dirty="0" smtClean="0">
                <a:solidFill>
                  <a:schemeClr val="accent4">
                    <a:lumMod val="50000"/>
                  </a:schemeClr>
                </a:solidFill>
                <a:effectLst>
                  <a:glow rad="101600">
                    <a:schemeClr val="accent4">
                      <a:satMod val="175000"/>
                      <a:alpha val="40000"/>
                    </a:schemeClr>
                  </a:glow>
                </a:effectLst>
                <a:latin typeface="Comic Sans MS" pitchFamily="66" charset="0"/>
              </a:rPr>
              <a:t>Connecticut</a:t>
            </a:r>
          </a:p>
          <a:p>
            <a:pPr marL="457200" indent="-457200">
              <a:buFont typeface="Arial" pitchFamily="34" charset="0"/>
              <a:buChar char="•"/>
            </a:pPr>
            <a:r>
              <a:rPr lang="en-US" sz="3200" b="1" dirty="0" smtClean="0">
                <a:solidFill>
                  <a:schemeClr val="accent4">
                    <a:lumMod val="50000"/>
                  </a:schemeClr>
                </a:solidFill>
                <a:effectLst>
                  <a:glow rad="101600">
                    <a:schemeClr val="accent4">
                      <a:satMod val="175000"/>
                      <a:alpha val="40000"/>
                    </a:schemeClr>
                  </a:glow>
                </a:effectLst>
                <a:latin typeface="Comic Sans MS" pitchFamily="66" charset="0"/>
              </a:rPr>
              <a:t>Rhode Island</a:t>
            </a:r>
            <a:endParaRPr lang="en-US" sz="3200" b="1" dirty="0">
              <a:solidFill>
                <a:schemeClr val="accent4">
                  <a:lumMod val="50000"/>
                </a:schemeClr>
              </a:solidFill>
              <a:effectLst>
                <a:glow rad="101600">
                  <a:schemeClr val="accent4">
                    <a:satMod val="175000"/>
                    <a:alpha val="40000"/>
                  </a:schemeClr>
                </a:glow>
              </a:effectLst>
              <a:latin typeface="Comic Sans MS" pitchFamily="66" charset="0"/>
            </a:endParaRPr>
          </a:p>
        </p:txBody>
      </p:sp>
      <p:pic>
        <p:nvPicPr>
          <p:cNvPr id="2059" name="Picture 11" descr="http://ts4.mm.bing.net/th?id=H.4692772370450503&amp;pid=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4223" y="3886200"/>
            <a:ext cx="1905000" cy="1481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031305"/>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604685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4800" y="685800"/>
            <a:ext cx="7391400" cy="1631216"/>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New England </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Colonies</a:t>
            </a:r>
          </a:p>
          <a:p>
            <a:pPr algn="ctr"/>
            <a:endParaRPr 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ctr"/>
            <a:endParaRPr 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ctr"/>
            <a:endParaRPr 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sp>
        <p:nvSpPr>
          <p:cNvPr id="15" name="TextBox 14"/>
          <p:cNvSpPr txBox="1"/>
          <p:nvPr/>
        </p:nvSpPr>
        <p:spPr>
          <a:xfrm>
            <a:off x="596735" y="1255186"/>
            <a:ext cx="6934200" cy="646331"/>
          </a:xfrm>
          <a:prstGeom prst="rect">
            <a:avLst/>
          </a:prstGeom>
          <a:noFill/>
        </p:spPr>
        <p:txBody>
          <a:bodyPr wrap="square" rtlCol="0">
            <a:spAutoFit/>
          </a:bodyPr>
          <a:lstStyle/>
          <a:p>
            <a:pPr algn="ctr"/>
            <a:r>
              <a:rPr lang="en-US" dirty="0" smtClean="0">
                <a:solidFill>
                  <a:schemeClr val="accent1">
                    <a:lumMod val="75000"/>
                  </a:schemeClr>
                </a:solidFill>
                <a:effectLst>
                  <a:glow rad="63500">
                    <a:schemeClr val="accent5">
                      <a:satMod val="175000"/>
                      <a:alpha val="40000"/>
                    </a:schemeClr>
                  </a:glow>
                </a:effectLst>
                <a:latin typeface="Comic Sans MS" pitchFamily="66" charset="0"/>
              </a:rPr>
              <a:t> </a:t>
            </a:r>
          </a:p>
          <a:p>
            <a:pPr algn="ctr"/>
            <a:endParaRPr lang="en-US" dirty="0">
              <a:solidFill>
                <a:schemeClr val="accent1">
                  <a:lumMod val="75000"/>
                </a:schemeClr>
              </a:solidFill>
              <a:latin typeface="Comic Sans MS" pitchFamily="66" charset="0"/>
            </a:endParaRPr>
          </a:p>
        </p:txBody>
      </p:sp>
      <p:sp>
        <p:nvSpPr>
          <p:cNvPr id="16" name="TextBox 15"/>
          <p:cNvSpPr txBox="1"/>
          <p:nvPr/>
        </p:nvSpPr>
        <p:spPr>
          <a:xfrm>
            <a:off x="304800" y="1371600"/>
            <a:ext cx="7391400" cy="4555093"/>
          </a:xfrm>
          <a:prstGeom prst="rect">
            <a:avLst/>
          </a:prstGeom>
          <a:noFill/>
          <a:ln>
            <a:noFill/>
          </a:ln>
        </p:spPr>
        <p:txBody>
          <a:bodyPr wrap="square" rtlCol="0">
            <a:spAutoFit/>
          </a:bodyPr>
          <a:lstStyle/>
          <a:p>
            <a:pPr algn="ctr"/>
            <a:r>
              <a:rPr lang="en-US" sz="2000" b="1" dirty="0">
                <a:solidFill>
                  <a:schemeClr val="accent1">
                    <a:lumMod val="75000"/>
                  </a:schemeClr>
                </a:solidFill>
                <a:latin typeface="Comic Sans MS" pitchFamily="66" charset="0"/>
              </a:rPr>
              <a:t>Colonial Life</a:t>
            </a:r>
          </a:p>
          <a:p>
            <a:pPr marL="285750" indent="-285750">
              <a:buFont typeface="Wingdings" pitchFamily="2" charset="2"/>
              <a:buChar char="v"/>
            </a:pPr>
            <a:r>
              <a:rPr lang="en-US" dirty="0">
                <a:solidFill>
                  <a:schemeClr val="accent1">
                    <a:lumMod val="75000"/>
                  </a:schemeClr>
                </a:solidFill>
                <a:latin typeface="Comic Sans MS" pitchFamily="66" charset="0"/>
              </a:rPr>
              <a:t>Came for religious freedom</a:t>
            </a:r>
          </a:p>
          <a:p>
            <a:pPr marL="285750" indent="-285750">
              <a:buFont typeface="Wingdings" pitchFamily="2" charset="2"/>
              <a:buChar char="v"/>
            </a:pPr>
            <a:r>
              <a:rPr lang="en-US" dirty="0">
                <a:solidFill>
                  <a:schemeClr val="accent1">
                    <a:lumMod val="75000"/>
                  </a:schemeClr>
                </a:solidFill>
                <a:latin typeface="Comic Sans MS" pitchFamily="66" charset="0"/>
              </a:rPr>
              <a:t>Most came from England</a:t>
            </a:r>
          </a:p>
          <a:p>
            <a:pPr marL="285750" indent="-285750">
              <a:buFont typeface="Wingdings" pitchFamily="2" charset="2"/>
              <a:buChar char="v"/>
            </a:pPr>
            <a:r>
              <a:rPr lang="en-US" dirty="0">
                <a:solidFill>
                  <a:schemeClr val="accent1">
                    <a:lumMod val="75000"/>
                  </a:schemeClr>
                </a:solidFill>
                <a:latin typeface="Comic Sans MS" pitchFamily="66" charset="0"/>
              </a:rPr>
              <a:t>Form of government was town hall meetings, and they used Thomas Hooker’s </a:t>
            </a:r>
            <a:r>
              <a:rPr lang="en-US" b="1" dirty="0">
                <a:ln>
                  <a:solidFill>
                    <a:schemeClr val="accent6">
                      <a:lumMod val="60000"/>
                      <a:lumOff val="40000"/>
                    </a:schemeClr>
                  </a:solidFill>
                </a:ln>
                <a:noFill/>
                <a:effectLst>
                  <a:glow rad="101600">
                    <a:schemeClr val="accent6">
                      <a:satMod val="175000"/>
                      <a:alpha val="40000"/>
                    </a:schemeClr>
                  </a:glow>
                </a:effectLst>
                <a:latin typeface="Comic Sans MS" pitchFamily="66" charset="0"/>
                <a:hlinkClick r:id="rId2"/>
              </a:rPr>
              <a:t>Fundamental Orders</a:t>
            </a:r>
            <a:r>
              <a:rPr lang="en-US" dirty="0">
                <a:solidFill>
                  <a:schemeClr val="accent1">
                    <a:lumMod val="75000"/>
                  </a:schemeClr>
                </a:solidFill>
                <a:latin typeface="Comic Sans MS" pitchFamily="66" charset="0"/>
              </a:rPr>
              <a:t>.  They also self-governed themselves.</a:t>
            </a:r>
          </a:p>
          <a:p>
            <a:pPr marL="285750" indent="-285750">
              <a:buFont typeface="Wingdings" pitchFamily="2" charset="2"/>
              <a:buChar char="v"/>
            </a:pPr>
            <a:r>
              <a:rPr lang="en-US" dirty="0">
                <a:solidFill>
                  <a:schemeClr val="accent1">
                    <a:lumMod val="75000"/>
                  </a:schemeClr>
                </a:solidFill>
                <a:latin typeface="Comic Sans MS" pitchFamily="66" charset="0"/>
              </a:rPr>
              <a:t>They had small family farms and grew wheat, corn oats, and peas.</a:t>
            </a:r>
          </a:p>
          <a:p>
            <a:pPr marL="285750" indent="-285750">
              <a:buFont typeface="Wingdings" pitchFamily="2" charset="2"/>
              <a:buChar char="v"/>
            </a:pPr>
            <a:r>
              <a:rPr lang="en-US" dirty="0">
                <a:solidFill>
                  <a:schemeClr val="accent1">
                    <a:lumMod val="75000"/>
                  </a:schemeClr>
                </a:solidFill>
                <a:latin typeface="Comic Sans MS" pitchFamily="66" charset="0"/>
              </a:rPr>
              <a:t>Families were very large with an average of 8 children.</a:t>
            </a:r>
          </a:p>
          <a:p>
            <a:pPr marL="285750" indent="-285750">
              <a:buFont typeface="Wingdings" pitchFamily="2" charset="2"/>
              <a:buChar char="v"/>
            </a:pPr>
            <a:r>
              <a:rPr lang="en-US" dirty="0">
                <a:solidFill>
                  <a:schemeClr val="accent1">
                    <a:lumMod val="75000"/>
                  </a:schemeClr>
                </a:solidFill>
                <a:latin typeface="Comic Sans MS" pitchFamily="66" charset="0"/>
              </a:rPr>
              <a:t>Homes were small and made of wood, and families had to sleep close to the fire because of the cold.</a:t>
            </a:r>
          </a:p>
          <a:p>
            <a:pPr marL="285750" indent="-285750">
              <a:buFont typeface="Wingdings" pitchFamily="2" charset="2"/>
              <a:buChar char="v"/>
            </a:pPr>
            <a:r>
              <a:rPr lang="en-US" dirty="0">
                <a:solidFill>
                  <a:schemeClr val="accent1">
                    <a:lumMod val="75000"/>
                  </a:schemeClr>
                </a:solidFill>
                <a:latin typeface="Comic Sans MS" pitchFamily="66" charset="0"/>
              </a:rPr>
              <a:t>Reading the Bible and religion was important, but so was education.  The first college was Harvard founded in 1636 in Massachusetts.</a:t>
            </a:r>
          </a:p>
          <a:p>
            <a:pPr marL="285750" indent="-285750">
              <a:buFont typeface="Wingdings" pitchFamily="2" charset="2"/>
              <a:buChar char="v"/>
            </a:pPr>
            <a:r>
              <a:rPr lang="en-US" dirty="0">
                <a:solidFill>
                  <a:schemeClr val="accent1">
                    <a:lumMod val="75000"/>
                  </a:schemeClr>
                </a:solidFill>
                <a:latin typeface="Comic Sans MS" pitchFamily="66" charset="0"/>
              </a:rPr>
              <a:t>Sports were also important.  They had horseracing, ice skating, bowling, and town ball.</a:t>
            </a:r>
          </a:p>
        </p:txBody>
      </p:sp>
      <p:cxnSp>
        <p:nvCxnSpPr>
          <p:cNvPr id="20" name="Straight Connector 19"/>
          <p:cNvCxnSpPr/>
          <p:nvPr/>
        </p:nvCxnSpPr>
        <p:spPr>
          <a:xfrm>
            <a:off x="7696200" y="1371600"/>
            <a:ext cx="0" cy="4800600"/>
          </a:xfrm>
          <a:prstGeom prst="line">
            <a:avLst/>
          </a:prstGeom>
          <a:ln w="2540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4800" y="1371600"/>
            <a:ext cx="0" cy="480060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04800" y="6172200"/>
            <a:ext cx="7391400"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373094" y="287282"/>
            <a:ext cx="457200" cy="6555641"/>
          </a:xfrm>
          <a:prstGeom prst="rect">
            <a:avLst/>
          </a:prstGeom>
        </p:spPr>
        <p:txBody>
          <a:bodyPr wrap="square">
            <a:spAutoFit/>
          </a:bodyPr>
          <a:lstStyle/>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E</a:t>
            </a:r>
          </a:p>
          <a:p>
            <a:pPr lvl="0"/>
            <a:r>
              <a:rPr lang="en-US" sz="2000" b="1" dirty="0">
                <a:solidFill>
                  <a:srgbClr val="F9B639">
                    <a:lumMod val="60000"/>
                    <a:lumOff val="40000"/>
                  </a:srgbClr>
                </a:solidFill>
                <a:latin typeface="Comic Sans MS" pitchFamily="66" charset="0"/>
              </a:rPr>
              <a:t>W</a:t>
            </a:r>
          </a:p>
          <a:p>
            <a:pPr lvl="0"/>
            <a:endParaRPr lang="en-US" sz="2000" b="1" dirty="0">
              <a:solidFill>
                <a:srgbClr val="F9B639">
                  <a:lumMod val="60000"/>
                  <a:lumOff val="40000"/>
                </a:srgbClr>
              </a:solidFill>
              <a:latin typeface="Comic Sans MS" pitchFamily="66" charset="0"/>
            </a:endParaRPr>
          </a:p>
          <a:p>
            <a:pPr lvl="0"/>
            <a:r>
              <a:rPr lang="en-US" sz="2000" b="1" dirty="0">
                <a:solidFill>
                  <a:srgbClr val="F9B639">
                    <a:lumMod val="60000"/>
                    <a:lumOff val="40000"/>
                  </a:srgbClr>
                </a:solidFill>
                <a:latin typeface="Comic Sans MS" pitchFamily="66" charset="0"/>
              </a:rPr>
              <a:t>E</a:t>
            </a:r>
          </a:p>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G</a:t>
            </a:r>
          </a:p>
          <a:p>
            <a:pPr lvl="0"/>
            <a:r>
              <a:rPr lang="en-US" sz="2000" b="1" dirty="0">
                <a:solidFill>
                  <a:srgbClr val="F9B639">
                    <a:lumMod val="60000"/>
                    <a:lumOff val="40000"/>
                  </a:srgbClr>
                </a:solidFill>
                <a:latin typeface="Comic Sans MS" pitchFamily="66" charset="0"/>
              </a:rPr>
              <a:t>L</a:t>
            </a:r>
          </a:p>
          <a:p>
            <a:pPr lvl="0"/>
            <a:r>
              <a:rPr lang="en-US" sz="2000" b="1" dirty="0">
                <a:solidFill>
                  <a:srgbClr val="F9B639">
                    <a:lumMod val="60000"/>
                    <a:lumOff val="40000"/>
                  </a:srgbClr>
                </a:solidFill>
                <a:latin typeface="Comic Sans MS" pitchFamily="66" charset="0"/>
              </a:rPr>
              <a:t>A</a:t>
            </a:r>
          </a:p>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D</a:t>
            </a:r>
          </a:p>
          <a:p>
            <a:pPr lvl="0"/>
            <a:endParaRPr lang="en-US" sz="2000" b="1" dirty="0">
              <a:solidFill>
                <a:srgbClr val="F9B639">
                  <a:lumMod val="60000"/>
                  <a:lumOff val="40000"/>
                </a:srgbClr>
              </a:solidFill>
              <a:latin typeface="Comic Sans MS" pitchFamily="66" charset="0"/>
            </a:endParaRPr>
          </a:p>
          <a:p>
            <a:pPr lvl="0"/>
            <a:r>
              <a:rPr lang="en-US" sz="2000" b="1" dirty="0">
                <a:solidFill>
                  <a:srgbClr val="F9B639">
                    <a:lumMod val="60000"/>
                    <a:lumOff val="40000"/>
                  </a:srgbClr>
                </a:solidFill>
                <a:latin typeface="Comic Sans MS" pitchFamily="66" charset="0"/>
              </a:rPr>
              <a:t>C</a:t>
            </a:r>
          </a:p>
          <a:p>
            <a:pPr lvl="0"/>
            <a:r>
              <a:rPr lang="en-US" sz="2000" b="1" dirty="0">
                <a:solidFill>
                  <a:srgbClr val="F9B639">
                    <a:lumMod val="60000"/>
                    <a:lumOff val="40000"/>
                  </a:srgbClr>
                </a:solidFill>
                <a:latin typeface="Comic Sans MS" pitchFamily="66" charset="0"/>
              </a:rPr>
              <a:t>O</a:t>
            </a:r>
          </a:p>
          <a:p>
            <a:pPr lvl="0"/>
            <a:r>
              <a:rPr lang="en-US" sz="2000" b="1" dirty="0">
                <a:solidFill>
                  <a:srgbClr val="F9B639">
                    <a:lumMod val="60000"/>
                    <a:lumOff val="40000"/>
                  </a:srgbClr>
                </a:solidFill>
                <a:latin typeface="Comic Sans MS" pitchFamily="66" charset="0"/>
              </a:rPr>
              <a:t>L</a:t>
            </a:r>
          </a:p>
          <a:p>
            <a:pPr lvl="0"/>
            <a:r>
              <a:rPr lang="en-US" sz="2000" b="1" dirty="0">
                <a:solidFill>
                  <a:srgbClr val="F9B639">
                    <a:lumMod val="60000"/>
                    <a:lumOff val="40000"/>
                  </a:srgbClr>
                </a:solidFill>
                <a:latin typeface="Comic Sans MS" pitchFamily="66" charset="0"/>
              </a:rPr>
              <a:t>O</a:t>
            </a:r>
          </a:p>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I</a:t>
            </a:r>
          </a:p>
          <a:p>
            <a:pPr lvl="0"/>
            <a:r>
              <a:rPr lang="en-US" sz="2000" b="1" dirty="0">
                <a:solidFill>
                  <a:srgbClr val="F9B639">
                    <a:lumMod val="60000"/>
                    <a:lumOff val="40000"/>
                  </a:srgbClr>
                </a:solidFill>
                <a:latin typeface="Comic Sans MS" pitchFamily="66" charset="0"/>
              </a:rPr>
              <a:t>E</a:t>
            </a:r>
          </a:p>
          <a:p>
            <a:pPr lvl="0"/>
            <a:r>
              <a:rPr lang="en-US" sz="2000" b="1" dirty="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p:txBody>
      </p:sp>
      <p:cxnSp>
        <p:nvCxnSpPr>
          <p:cNvPr id="18" name="Straight Connector 17"/>
          <p:cNvCxnSpPr/>
          <p:nvPr/>
        </p:nvCxnSpPr>
        <p:spPr>
          <a:xfrm>
            <a:off x="304800" y="1371600"/>
            <a:ext cx="7391400"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40605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466" y="1752600"/>
            <a:ext cx="6858000" cy="2862322"/>
          </a:xfrm>
          <a:prstGeom prst="rect">
            <a:avLst/>
          </a:prstGeom>
        </p:spPr>
        <p:txBody>
          <a:bodyPr wrap="square">
            <a:spAutoFit/>
          </a:bodyPr>
          <a:lstStyle/>
          <a:p>
            <a:pPr marL="285750" indent="-285750">
              <a:buFont typeface="Wingdings" pitchFamily="2" charset="2"/>
              <a:buChar char="v"/>
            </a:pPr>
            <a:r>
              <a:rPr lang="en-US" dirty="0">
                <a:solidFill>
                  <a:schemeClr val="accent1">
                    <a:lumMod val="75000"/>
                  </a:schemeClr>
                </a:solidFill>
                <a:latin typeface="Comic Sans MS" pitchFamily="66" charset="0"/>
              </a:rPr>
              <a:t>Climate was very cold in the winter, and warm in the summer</a:t>
            </a:r>
            <a:r>
              <a:rPr lang="en-US" dirty="0" smtClean="0">
                <a:solidFill>
                  <a:schemeClr val="accent1">
                    <a:lumMod val="75000"/>
                  </a:schemeClr>
                </a:solidFill>
                <a:latin typeface="Comic Sans MS" pitchFamily="66" charset="0"/>
              </a:rPr>
              <a:t>.</a:t>
            </a:r>
          </a:p>
          <a:p>
            <a:pPr marL="285750" indent="-285750">
              <a:buFont typeface="Wingdings" pitchFamily="2" charset="2"/>
              <a:buChar char="v"/>
            </a:pPr>
            <a:r>
              <a:rPr lang="en-US" dirty="0" smtClean="0">
                <a:solidFill>
                  <a:schemeClr val="accent1">
                    <a:lumMod val="75000"/>
                  </a:schemeClr>
                </a:solidFill>
                <a:latin typeface="Comic Sans MS" pitchFamily="66" charset="0"/>
              </a:rPr>
              <a:t>The Ocean was a huge part of their lives.</a:t>
            </a:r>
            <a:endParaRPr lang="en-US" dirty="0">
              <a:solidFill>
                <a:schemeClr val="accent1">
                  <a:lumMod val="75000"/>
                </a:schemeClr>
              </a:solidFill>
              <a:latin typeface="Comic Sans MS" pitchFamily="66" charset="0"/>
            </a:endParaRPr>
          </a:p>
          <a:p>
            <a:pPr marL="285750" indent="-285750">
              <a:buFont typeface="Wingdings" pitchFamily="2" charset="2"/>
              <a:buChar char="v"/>
            </a:pPr>
            <a:r>
              <a:rPr lang="en-US" dirty="0">
                <a:solidFill>
                  <a:schemeClr val="accent1">
                    <a:lumMod val="75000"/>
                  </a:schemeClr>
                </a:solidFill>
                <a:latin typeface="Comic Sans MS" pitchFamily="66" charset="0"/>
              </a:rPr>
              <a:t>Physical Features included mountains, forests, and rocky coastlines.</a:t>
            </a:r>
          </a:p>
          <a:p>
            <a:pPr marL="285750" indent="-285750">
              <a:buFont typeface="Wingdings" pitchFamily="2" charset="2"/>
              <a:buChar char="v"/>
            </a:pPr>
            <a:r>
              <a:rPr lang="en-US" dirty="0">
                <a:solidFill>
                  <a:schemeClr val="accent1">
                    <a:lumMod val="75000"/>
                  </a:schemeClr>
                </a:solidFill>
                <a:latin typeface="Comic Sans MS" pitchFamily="66" charset="0"/>
              </a:rPr>
              <a:t>Farming was tough because of rocky land and short growing seasons from June to September.  In fact, most families could barely grow enough to feed their families</a:t>
            </a:r>
            <a:r>
              <a:rPr lang="en-US" dirty="0" smtClean="0">
                <a:solidFill>
                  <a:schemeClr val="accent1">
                    <a:lumMod val="75000"/>
                  </a:schemeClr>
                </a:solidFill>
                <a:latin typeface="Comic Sans MS" pitchFamily="66" charset="0"/>
              </a:rPr>
              <a:t>.</a:t>
            </a:r>
          </a:p>
          <a:p>
            <a:pPr marL="285750" indent="-285750">
              <a:buFont typeface="Wingdings" pitchFamily="2" charset="2"/>
              <a:buChar char="v"/>
            </a:pPr>
            <a:r>
              <a:rPr lang="en-US" dirty="0" smtClean="0">
                <a:solidFill>
                  <a:schemeClr val="accent1">
                    <a:lumMod val="75000"/>
                  </a:schemeClr>
                </a:solidFill>
                <a:latin typeface="Comic Sans MS" pitchFamily="66" charset="0"/>
              </a:rPr>
              <a:t>Soil was very thin, and rocky.</a:t>
            </a:r>
          </a:p>
          <a:p>
            <a:r>
              <a:rPr lang="en-US" dirty="0" smtClean="0">
                <a:solidFill>
                  <a:schemeClr val="accent1">
                    <a:lumMod val="75000"/>
                  </a:schemeClr>
                </a:solidFill>
                <a:latin typeface="Comic Sans MS" pitchFamily="66" charset="0"/>
              </a:rPr>
              <a:t>   </a:t>
            </a:r>
            <a:endParaRPr lang="en-US" dirty="0">
              <a:solidFill>
                <a:schemeClr val="accent1">
                  <a:lumMod val="75000"/>
                </a:schemeClr>
              </a:solidFill>
              <a:latin typeface="Comic Sans MS" pitchFamily="66" charset="0"/>
            </a:endParaRPr>
          </a:p>
        </p:txBody>
      </p:sp>
      <p:sp>
        <p:nvSpPr>
          <p:cNvPr id="4" name="Rectangle 3"/>
          <p:cNvSpPr/>
          <p:nvPr/>
        </p:nvSpPr>
        <p:spPr>
          <a:xfrm>
            <a:off x="2115680" y="489097"/>
            <a:ext cx="3871573" cy="1785104"/>
          </a:xfrm>
          <a:prstGeom prst="rect">
            <a:avLst/>
          </a:prstGeom>
        </p:spPr>
        <p:txBody>
          <a:bodyPr wrap="none">
            <a:spAutoFit/>
          </a:bodyPr>
          <a:lstStyle/>
          <a:p>
            <a:pPr algn="ctr"/>
            <a:r>
              <a:rPr lang="en-US"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New England </a:t>
            </a:r>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rPr>
              <a:t>Colonies</a:t>
            </a:r>
          </a:p>
          <a:p>
            <a:pPr algn="ct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ctr"/>
            <a:r>
              <a:rPr lang="en-US" b="1" dirty="0" smtClean="0">
                <a:solidFill>
                  <a:schemeClr val="accent1">
                    <a:lumMod val="75000"/>
                  </a:schemeClr>
                </a:solidFill>
                <a:latin typeface="Comic Sans MS" pitchFamily="66" charset="0"/>
              </a:rPr>
              <a:t>Geography and Physical Features</a:t>
            </a:r>
          </a:p>
          <a:p>
            <a:pPr algn="ct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ct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a:p>
            <a:pPr algn="ct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omic Sans MS" pitchFamily="66" charset="0"/>
            </a:endParaRPr>
          </a:p>
        </p:txBody>
      </p:sp>
      <p:pic>
        <p:nvPicPr>
          <p:cNvPr id="4098" name="Picture 2" descr="http://ts1.mm.bing.net/th?id=H.4941927679001044&amp;pid=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5029200"/>
            <a:ext cx="2514600" cy="1676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0" y="228600"/>
            <a:ext cx="533400" cy="6555641"/>
          </a:xfrm>
          <a:prstGeom prst="rect">
            <a:avLst/>
          </a:prstGeom>
          <a:noFill/>
        </p:spPr>
        <p:txBody>
          <a:bodyPr wrap="square" rtlCol="0">
            <a:spAutoFit/>
          </a:bodyPr>
          <a:lstStyle/>
          <a:p>
            <a:r>
              <a:rPr lang="en-US" sz="2000" b="1" dirty="0" smtClean="0">
                <a:solidFill>
                  <a:schemeClr val="accent4">
                    <a:lumMod val="60000"/>
                    <a:lumOff val="40000"/>
                  </a:schemeClr>
                </a:solidFill>
                <a:latin typeface="Comic Sans MS" pitchFamily="66" charset="0"/>
              </a:rPr>
              <a:t>N</a:t>
            </a:r>
          </a:p>
          <a:p>
            <a:r>
              <a:rPr lang="en-US" sz="2000" b="1" dirty="0" smtClean="0">
                <a:solidFill>
                  <a:schemeClr val="accent4">
                    <a:lumMod val="60000"/>
                    <a:lumOff val="40000"/>
                  </a:schemeClr>
                </a:solidFill>
                <a:latin typeface="Comic Sans MS" pitchFamily="66" charset="0"/>
              </a:rPr>
              <a:t>E</a:t>
            </a:r>
          </a:p>
          <a:p>
            <a:r>
              <a:rPr lang="en-US" sz="2000" b="1" dirty="0" smtClean="0">
                <a:solidFill>
                  <a:schemeClr val="accent4">
                    <a:lumMod val="60000"/>
                    <a:lumOff val="40000"/>
                  </a:schemeClr>
                </a:solidFill>
                <a:latin typeface="Comic Sans MS" pitchFamily="66" charset="0"/>
              </a:rPr>
              <a:t>W</a:t>
            </a:r>
          </a:p>
          <a:p>
            <a:endParaRPr lang="en-US" sz="2000" b="1" dirty="0">
              <a:solidFill>
                <a:schemeClr val="accent4">
                  <a:lumMod val="60000"/>
                  <a:lumOff val="40000"/>
                </a:schemeClr>
              </a:solidFill>
              <a:latin typeface="Comic Sans MS" pitchFamily="66" charset="0"/>
            </a:endParaRPr>
          </a:p>
          <a:p>
            <a:r>
              <a:rPr lang="en-US" sz="2000" b="1" dirty="0" smtClean="0">
                <a:solidFill>
                  <a:schemeClr val="accent4">
                    <a:lumMod val="60000"/>
                    <a:lumOff val="40000"/>
                  </a:schemeClr>
                </a:solidFill>
                <a:latin typeface="Comic Sans MS" pitchFamily="66" charset="0"/>
              </a:rPr>
              <a:t>E</a:t>
            </a:r>
          </a:p>
          <a:p>
            <a:r>
              <a:rPr lang="en-US" sz="2000" b="1" dirty="0" smtClean="0">
                <a:solidFill>
                  <a:schemeClr val="accent4">
                    <a:lumMod val="60000"/>
                    <a:lumOff val="40000"/>
                  </a:schemeClr>
                </a:solidFill>
                <a:latin typeface="Comic Sans MS" pitchFamily="66" charset="0"/>
              </a:rPr>
              <a:t>N</a:t>
            </a:r>
          </a:p>
          <a:p>
            <a:r>
              <a:rPr lang="en-US" sz="2000" b="1" dirty="0" smtClean="0">
                <a:solidFill>
                  <a:schemeClr val="accent4">
                    <a:lumMod val="60000"/>
                    <a:lumOff val="40000"/>
                  </a:schemeClr>
                </a:solidFill>
                <a:latin typeface="Comic Sans MS" pitchFamily="66" charset="0"/>
              </a:rPr>
              <a:t>G</a:t>
            </a:r>
          </a:p>
          <a:p>
            <a:r>
              <a:rPr lang="en-US" sz="2000" b="1" dirty="0" smtClean="0">
                <a:solidFill>
                  <a:schemeClr val="accent4">
                    <a:lumMod val="60000"/>
                    <a:lumOff val="40000"/>
                  </a:schemeClr>
                </a:solidFill>
                <a:latin typeface="Comic Sans MS" pitchFamily="66" charset="0"/>
              </a:rPr>
              <a:t>L</a:t>
            </a:r>
          </a:p>
          <a:p>
            <a:r>
              <a:rPr lang="en-US" sz="2000" b="1" dirty="0" smtClean="0">
                <a:solidFill>
                  <a:schemeClr val="accent4">
                    <a:lumMod val="60000"/>
                    <a:lumOff val="40000"/>
                  </a:schemeClr>
                </a:solidFill>
                <a:latin typeface="Comic Sans MS" pitchFamily="66" charset="0"/>
              </a:rPr>
              <a:t>A</a:t>
            </a:r>
          </a:p>
          <a:p>
            <a:r>
              <a:rPr lang="en-US" sz="2000" b="1" dirty="0" smtClean="0">
                <a:solidFill>
                  <a:schemeClr val="accent4">
                    <a:lumMod val="60000"/>
                    <a:lumOff val="40000"/>
                  </a:schemeClr>
                </a:solidFill>
                <a:latin typeface="Comic Sans MS" pitchFamily="66" charset="0"/>
              </a:rPr>
              <a:t>N</a:t>
            </a:r>
          </a:p>
          <a:p>
            <a:r>
              <a:rPr lang="en-US" sz="2000" b="1" dirty="0" smtClean="0">
                <a:solidFill>
                  <a:schemeClr val="accent4">
                    <a:lumMod val="60000"/>
                    <a:lumOff val="40000"/>
                  </a:schemeClr>
                </a:solidFill>
                <a:latin typeface="Comic Sans MS" pitchFamily="66" charset="0"/>
              </a:rPr>
              <a:t>D</a:t>
            </a:r>
          </a:p>
          <a:p>
            <a:endParaRPr lang="en-US" sz="2000" b="1" dirty="0">
              <a:solidFill>
                <a:schemeClr val="accent4">
                  <a:lumMod val="60000"/>
                  <a:lumOff val="40000"/>
                </a:schemeClr>
              </a:solidFill>
              <a:latin typeface="Comic Sans MS" pitchFamily="66" charset="0"/>
            </a:endParaRPr>
          </a:p>
          <a:p>
            <a:r>
              <a:rPr lang="en-US" sz="2000" b="1" dirty="0" smtClean="0">
                <a:solidFill>
                  <a:schemeClr val="accent4">
                    <a:lumMod val="60000"/>
                    <a:lumOff val="40000"/>
                  </a:schemeClr>
                </a:solidFill>
                <a:latin typeface="Comic Sans MS" pitchFamily="66" charset="0"/>
              </a:rPr>
              <a:t>C</a:t>
            </a:r>
          </a:p>
          <a:p>
            <a:r>
              <a:rPr lang="en-US" sz="2000" b="1" dirty="0" smtClean="0">
                <a:solidFill>
                  <a:schemeClr val="accent4">
                    <a:lumMod val="60000"/>
                    <a:lumOff val="40000"/>
                  </a:schemeClr>
                </a:solidFill>
                <a:latin typeface="Comic Sans MS" pitchFamily="66" charset="0"/>
              </a:rPr>
              <a:t>O</a:t>
            </a:r>
          </a:p>
          <a:p>
            <a:r>
              <a:rPr lang="en-US" sz="2000" b="1" dirty="0" smtClean="0">
                <a:solidFill>
                  <a:schemeClr val="accent4">
                    <a:lumMod val="60000"/>
                    <a:lumOff val="40000"/>
                  </a:schemeClr>
                </a:solidFill>
                <a:latin typeface="Comic Sans MS" pitchFamily="66" charset="0"/>
              </a:rPr>
              <a:t>L</a:t>
            </a:r>
          </a:p>
          <a:p>
            <a:r>
              <a:rPr lang="en-US" sz="2000" b="1" dirty="0" smtClean="0">
                <a:solidFill>
                  <a:schemeClr val="accent4">
                    <a:lumMod val="60000"/>
                    <a:lumOff val="40000"/>
                  </a:schemeClr>
                </a:solidFill>
                <a:latin typeface="Comic Sans MS" pitchFamily="66" charset="0"/>
              </a:rPr>
              <a:t>O</a:t>
            </a:r>
          </a:p>
          <a:p>
            <a:r>
              <a:rPr lang="en-US" sz="2000" b="1" dirty="0" smtClean="0">
                <a:solidFill>
                  <a:schemeClr val="accent4">
                    <a:lumMod val="60000"/>
                    <a:lumOff val="40000"/>
                  </a:schemeClr>
                </a:solidFill>
                <a:latin typeface="Comic Sans MS" pitchFamily="66" charset="0"/>
              </a:rPr>
              <a:t>N</a:t>
            </a:r>
          </a:p>
          <a:p>
            <a:r>
              <a:rPr lang="en-US" sz="2000" b="1" dirty="0" smtClean="0">
                <a:solidFill>
                  <a:schemeClr val="accent4">
                    <a:lumMod val="60000"/>
                    <a:lumOff val="40000"/>
                  </a:schemeClr>
                </a:solidFill>
                <a:latin typeface="Comic Sans MS" pitchFamily="66" charset="0"/>
              </a:rPr>
              <a:t>I</a:t>
            </a:r>
          </a:p>
          <a:p>
            <a:r>
              <a:rPr lang="en-US" sz="2000" b="1" dirty="0" smtClean="0">
                <a:solidFill>
                  <a:schemeClr val="accent4">
                    <a:lumMod val="60000"/>
                    <a:lumOff val="40000"/>
                  </a:schemeClr>
                </a:solidFill>
                <a:latin typeface="Comic Sans MS" pitchFamily="66" charset="0"/>
              </a:rPr>
              <a:t>E</a:t>
            </a:r>
          </a:p>
          <a:p>
            <a:r>
              <a:rPr lang="en-US" sz="2000" b="1" dirty="0" smtClean="0">
                <a:solidFill>
                  <a:schemeClr val="accent4">
                    <a:lumMod val="60000"/>
                    <a:lumOff val="40000"/>
                  </a:schemeClr>
                </a:solidFill>
                <a:latin typeface="Comic Sans MS" pitchFamily="66" charset="0"/>
              </a:rPr>
              <a:t>S</a:t>
            </a:r>
          </a:p>
          <a:p>
            <a:endParaRPr lang="en-US" sz="2000" b="1" dirty="0">
              <a:solidFill>
                <a:schemeClr val="accent4">
                  <a:lumMod val="60000"/>
                  <a:lumOff val="40000"/>
                </a:schemeClr>
              </a:solidFill>
              <a:latin typeface="Comic Sans MS" pitchFamily="66" charset="0"/>
            </a:endParaRPr>
          </a:p>
        </p:txBody>
      </p:sp>
      <p:pic>
        <p:nvPicPr>
          <p:cNvPr id="4100" name="Picture 4" descr="http://ts4.mm.bing.net/th?id=H.4586128348875007&amp;pid=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029200"/>
            <a:ext cx="2857500" cy="167640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622466" y="1524000"/>
            <a:ext cx="6921334"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543800" y="1524000"/>
            <a:ext cx="0" cy="297180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2466" y="1524000"/>
            <a:ext cx="0" cy="297180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2466" y="4495800"/>
            <a:ext cx="6921334"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583663"/>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457200"/>
            <a:ext cx="4572000" cy="954107"/>
          </a:xfrm>
          <a:prstGeom prst="rect">
            <a:avLst/>
          </a:prstGeom>
        </p:spPr>
        <p:txBody>
          <a:bodyPr>
            <a:spAutoFit/>
          </a:bodyPr>
          <a:lstStyle/>
          <a:p>
            <a:pPr lvl="0" algn="ctr"/>
            <a:r>
              <a:rPr lang="en-US" sz="2000" b="1" cap="all" dirty="0">
                <a:ln w="0"/>
                <a:gradFill flip="none">
                  <a:gsLst>
                    <a:gs pos="0">
                      <a:srgbClr val="B83D68">
                        <a:tint val="75000"/>
                        <a:shade val="75000"/>
                        <a:satMod val="170000"/>
                      </a:srgbClr>
                    </a:gs>
                    <a:gs pos="49000">
                      <a:srgbClr val="B83D68">
                        <a:tint val="88000"/>
                        <a:shade val="65000"/>
                        <a:satMod val="172000"/>
                      </a:srgbClr>
                    </a:gs>
                    <a:gs pos="50000">
                      <a:srgbClr val="B83D68">
                        <a:shade val="65000"/>
                        <a:satMod val="130000"/>
                      </a:srgbClr>
                    </a:gs>
                    <a:gs pos="92000">
                      <a:srgbClr val="B83D68">
                        <a:shade val="50000"/>
                        <a:satMod val="120000"/>
                      </a:srgbClr>
                    </a:gs>
                    <a:gs pos="100000">
                      <a:srgbClr val="B83D68">
                        <a:shade val="48000"/>
                        <a:satMod val="120000"/>
                      </a:srgbClr>
                    </a:gs>
                  </a:gsLst>
                  <a:lin ang="5400000"/>
                </a:gradFill>
                <a:effectLst>
                  <a:reflection blurRad="12700" stA="50000" endPos="50000" dist="5000" dir="5400000" sy="-100000" rotWithShape="0"/>
                </a:effectLst>
                <a:latin typeface="Comic Sans MS" pitchFamily="66" charset="0"/>
              </a:rPr>
              <a:t>New England Colonies</a:t>
            </a:r>
          </a:p>
          <a:p>
            <a:pPr lvl="0" algn="ctr"/>
            <a:endParaRPr lang="en-US" b="1" cap="all" dirty="0">
              <a:ln w="0"/>
              <a:gradFill flip="none">
                <a:gsLst>
                  <a:gs pos="0">
                    <a:srgbClr val="B83D68">
                      <a:tint val="75000"/>
                      <a:shade val="75000"/>
                      <a:satMod val="170000"/>
                    </a:srgbClr>
                  </a:gs>
                  <a:gs pos="49000">
                    <a:srgbClr val="B83D68">
                      <a:tint val="88000"/>
                      <a:shade val="65000"/>
                      <a:satMod val="172000"/>
                    </a:srgbClr>
                  </a:gs>
                  <a:gs pos="50000">
                    <a:srgbClr val="B83D68">
                      <a:shade val="65000"/>
                      <a:satMod val="130000"/>
                    </a:srgbClr>
                  </a:gs>
                  <a:gs pos="92000">
                    <a:srgbClr val="B83D68">
                      <a:shade val="50000"/>
                      <a:satMod val="120000"/>
                    </a:srgbClr>
                  </a:gs>
                  <a:gs pos="100000">
                    <a:srgbClr val="B83D68">
                      <a:shade val="48000"/>
                      <a:satMod val="120000"/>
                    </a:srgbClr>
                  </a:gs>
                </a:gsLst>
                <a:lin ang="5400000"/>
              </a:gradFill>
              <a:effectLst>
                <a:reflection blurRad="12700" stA="50000" endPos="50000" dist="5000" dir="5400000" sy="-100000" rotWithShape="0"/>
              </a:effectLst>
              <a:latin typeface="Comic Sans MS" pitchFamily="66" charset="0"/>
            </a:endParaRPr>
          </a:p>
          <a:p>
            <a:pPr lvl="0" algn="ctr"/>
            <a:r>
              <a:rPr lang="en-US" b="1" dirty="0" smtClean="0">
                <a:solidFill>
                  <a:srgbClr val="B83D68">
                    <a:lumMod val="75000"/>
                  </a:srgbClr>
                </a:solidFill>
                <a:latin typeface="Comic Sans MS" pitchFamily="66" charset="0"/>
              </a:rPr>
              <a:t>Economics</a:t>
            </a:r>
            <a:endParaRPr lang="en-US" b="1" dirty="0">
              <a:solidFill>
                <a:srgbClr val="B83D68">
                  <a:lumMod val="75000"/>
                </a:srgbClr>
              </a:solidFill>
              <a:latin typeface="Comic Sans MS" pitchFamily="66" charset="0"/>
            </a:endParaRPr>
          </a:p>
        </p:txBody>
      </p:sp>
      <p:sp>
        <p:nvSpPr>
          <p:cNvPr id="3" name="Rectangle 2"/>
          <p:cNvSpPr/>
          <p:nvPr/>
        </p:nvSpPr>
        <p:spPr>
          <a:xfrm>
            <a:off x="8458200" y="256442"/>
            <a:ext cx="457200" cy="6555641"/>
          </a:xfrm>
          <a:prstGeom prst="rect">
            <a:avLst/>
          </a:prstGeom>
        </p:spPr>
        <p:txBody>
          <a:bodyPr wrap="square">
            <a:spAutoFit/>
          </a:bodyPr>
          <a:lstStyle/>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E</a:t>
            </a:r>
          </a:p>
          <a:p>
            <a:pPr lvl="0"/>
            <a:r>
              <a:rPr lang="en-US" sz="2000" b="1" dirty="0">
                <a:solidFill>
                  <a:srgbClr val="F9B639">
                    <a:lumMod val="60000"/>
                    <a:lumOff val="40000"/>
                  </a:srgbClr>
                </a:solidFill>
                <a:latin typeface="Comic Sans MS" pitchFamily="66" charset="0"/>
              </a:rPr>
              <a:t>W</a:t>
            </a:r>
          </a:p>
          <a:p>
            <a:pPr lvl="0"/>
            <a:endParaRPr lang="en-US" sz="2000" b="1" dirty="0">
              <a:solidFill>
                <a:srgbClr val="F9B639">
                  <a:lumMod val="60000"/>
                  <a:lumOff val="40000"/>
                </a:srgbClr>
              </a:solidFill>
              <a:latin typeface="Comic Sans MS" pitchFamily="66" charset="0"/>
            </a:endParaRPr>
          </a:p>
          <a:p>
            <a:pPr lvl="0"/>
            <a:r>
              <a:rPr lang="en-US" sz="2000" b="1" dirty="0">
                <a:solidFill>
                  <a:srgbClr val="F9B639">
                    <a:lumMod val="60000"/>
                    <a:lumOff val="40000"/>
                  </a:srgbClr>
                </a:solidFill>
                <a:latin typeface="Comic Sans MS" pitchFamily="66" charset="0"/>
              </a:rPr>
              <a:t>E</a:t>
            </a:r>
          </a:p>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G</a:t>
            </a:r>
          </a:p>
          <a:p>
            <a:pPr lvl="0"/>
            <a:r>
              <a:rPr lang="en-US" sz="2000" b="1" dirty="0">
                <a:solidFill>
                  <a:srgbClr val="F9B639">
                    <a:lumMod val="60000"/>
                    <a:lumOff val="40000"/>
                  </a:srgbClr>
                </a:solidFill>
                <a:latin typeface="Comic Sans MS" pitchFamily="66" charset="0"/>
              </a:rPr>
              <a:t>L</a:t>
            </a:r>
          </a:p>
          <a:p>
            <a:pPr lvl="0"/>
            <a:r>
              <a:rPr lang="en-US" sz="2000" b="1" dirty="0">
                <a:solidFill>
                  <a:srgbClr val="F9B639">
                    <a:lumMod val="60000"/>
                    <a:lumOff val="40000"/>
                  </a:srgbClr>
                </a:solidFill>
                <a:latin typeface="Comic Sans MS" pitchFamily="66" charset="0"/>
              </a:rPr>
              <a:t>A</a:t>
            </a:r>
          </a:p>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D</a:t>
            </a:r>
          </a:p>
          <a:p>
            <a:pPr lvl="0"/>
            <a:endParaRPr lang="en-US" sz="2000" b="1" dirty="0">
              <a:solidFill>
                <a:srgbClr val="F9B639">
                  <a:lumMod val="60000"/>
                  <a:lumOff val="40000"/>
                </a:srgbClr>
              </a:solidFill>
              <a:latin typeface="Comic Sans MS" pitchFamily="66" charset="0"/>
            </a:endParaRPr>
          </a:p>
          <a:p>
            <a:pPr lvl="0"/>
            <a:r>
              <a:rPr lang="en-US" sz="2000" b="1" dirty="0">
                <a:solidFill>
                  <a:srgbClr val="F9B639">
                    <a:lumMod val="60000"/>
                    <a:lumOff val="40000"/>
                  </a:srgbClr>
                </a:solidFill>
                <a:latin typeface="Comic Sans MS" pitchFamily="66" charset="0"/>
              </a:rPr>
              <a:t>C</a:t>
            </a:r>
          </a:p>
          <a:p>
            <a:pPr lvl="0"/>
            <a:r>
              <a:rPr lang="en-US" sz="2000" b="1" dirty="0">
                <a:solidFill>
                  <a:srgbClr val="F9B639">
                    <a:lumMod val="60000"/>
                    <a:lumOff val="40000"/>
                  </a:srgbClr>
                </a:solidFill>
                <a:latin typeface="Comic Sans MS" pitchFamily="66" charset="0"/>
              </a:rPr>
              <a:t>O</a:t>
            </a:r>
          </a:p>
          <a:p>
            <a:pPr lvl="0"/>
            <a:r>
              <a:rPr lang="en-US" sz="2000" b="1" dirty="0">
                <a:solidFill>
                  <a:srgbClr val="F9B639">
                    <a:lumMod val="60000"/>
                    <a:lumOff val="40000"/>
                  </a:srgbClr>
                </a:solidFill>
                <a:latin typeface="Comic Sans MS" pitchFamily="66" charset="0"/>
              </a:rPr>
              <a:t>L</a:t>
            </a:r>
          </a:p>
          <a:p>
            <a:pPr lvl="0"/>
            <a:r>
              <a:rPr lang="en-US" sz="2000" b="1" dirty="0">
                <a:solidFill>
                  <a:srgbClr val="F9B639">
                    <a:lumMod val="60000"/>
                    <a:lumOff val="40000"/>
                  </a:srgbClr>
                </a:solidFill>
                <a:latin typeface="Comic Sans MS" pitchFamily="66" charset="0"/>
              </a:rPr>
              <a:t>O</a:t>
            </a:r>
          </a:p>
          <a:p>
            <a:pPr lvl="0"/>
            <a:r>
              <a:rPr lang="en-US" sz="2000" b="1" dirty="0">
                <a:solidFill>
                  <a:srgbClr val="F9B639">
                    <a:lumMod val="60000"/>
                    <a:lumOff val="40000"/>
                  </a:srgbClr>
                </a:solidFill>
                <a:latin typeface="Comic Sans MS" pitchFamily="66" charset="0"/>
              </a:rPr>
              <a:t>N</a:t>
            </a:r>
          </a:p>
          <a:p>
            <a:pPr lvl="0"/>
            <a:r>
              <a:rPr lang="en-US" sz="2000" b="1" dirty="0">
                <a:solidFill>
                  <a:srgbClr val="F9B639">
                    <a:lumMod val="60000"/>
                    <a:lumOff val="40000"/>
                  </a:srgbClr>
                </a:solidFill>
                <a:latin typeface="Comic Sans MS" pitchFamily="66" charset="0"/>
              </a:rPr>
              <a:t>I</a:t>
            </a:r>
          </a:p>
          <a:p>
            <a:pPr lvl="0"/>
            <a:r>
              <a:rPr lang="en-US" sz="2000" b="1" dirty="0">
                <a:solidFill>
                  <a:srgbClr val="F9B639">
                    <a:lumMod val="60000"/>
                    <a:lumOff val="40000"/>
                  </a:srgbClr>
                </a:solidFill>
                <a:latin typeface="Comic Sans MS" pitchFamily="66" charset="0"/>
              </a:rPr>
              <a:t>E</a:t>
            </a:r>
          </a:p>
          <a:p>
            <a:pPr lvl="0"/>
            <a:r>
              <a:rPr lang="en-US" sz="2000" b="1" dirty="0">
                <a:solidFill>
                  <a:srgbClr val="F9B639">
                    <a:lumMod val="60000"/>
                    <a:lumOff val="40000"/>
                  </a:srgbClr>
                </a:solidFill>
                <a:latin typeface="Comic Sans MS" pitchFamily="66" charset="0"/>
              </a:rPr>
              <a:t>S</a:t>
            </a:r>
          </a:p>
          <a:p>
            <a:pPr lvl="0"/>
            <a:endParaRPr lang="en-US" sz="2000" b="1" dirty="0">
              <a:solidFill>
                <a:srgbClr val="F9B639">
                  <a:lumMod val="60000"/>
                  <a:lumOff val="40000"/>
                </a:srgbClr>
              </a:solidFill>
              <a:latin typeface="Comic Sans MS" pitchFamily="66" charset="0"/>
            </a:endParaRPr>
          </a:p>
        </p:txBody>
      </p:sp>
      <p:sp>
        <p:nvSpPr>
          <p:cNvPr id="4" name="TextBox 3"/>
          <p:cNvSpPr txBox="1"/>
          <p:nvPr/>
        </p:nvSpPr>
        <p:spPr>
          <a:xfrm>
            <a:off x="305790" y="1661678"/>
            <a:ext cx="7620000" cy="1754326"/>
          </a:xfrm>
          <a:prstGeom prst="rect">
            <a:avLst/>
          </a:prstGeom>
          <a:noFill/>
        </p:spPr>
        <p:txBody>
          <a:bodyPr wrap="square" rtlCol="0">
            <a:spAutoFit/>
          </a:bodyPr>
          <a:lstStyle/>
          <a:p>
            <a:pPr marL="285750" indent="-285750">
              <a:buFont typeface="Wingdings" pitchFamily="2" charset="2"/>
              <a:buChar char="v"/>
            </a:pPr>
            <a:r>
              <a:rPr lang="en-US" dirty="0" smtClean="0">
                <a:solidFill>
                  <a:schemeClr val="accent1">
                    <a:lumMod val="75000"/>
                  </a:schemeClr>
                </a:solidFill>
              </a:rPr>
              <a:t>Raw Materials readily available were lumber, whale products, fur, iron, cattle, corn, and fish.</a:t>
            </a:r>
          </a:p>
          <a:p>
            <a:pPr marL="285750" indent="-285750">
              <a:buFont typeface="Wingdings" pitchFamily="2" charset="2"/>
              <a:buChar char="v"/>
            </a:pPr>
            <a:r>
              <a:rPr lang="en-US" dirty="0" smtClean="0">
                <a:solidFill>
                  <a:schemeClr val="accent1">
                    <a:lumMod val="75000"/>
                  </a:schemeClr>
                </a:solidFill>
              </a:rPr>
              <a:t>Shipping Building, fur trading, and fishing were the major businesses.</a:t>
            </a:r>
          </a:p>
          <a:p>
            <a:pPr marL="285750" indent="-285750">
              <a:buFont typeface="Wingdings" pitchFamily="2" charset="2"/>
              <a:buChar char="v"/>
            </a:pPr>
            <a:r>
              <a:rPr lang="en-US" dirty="0" smtClean="0">
                <a:solidFill>
                  <a:schemeClr val="accent1">
                    <a:lumMod val="75000"/>
                  </a:schemeClr>
                </a:solidFill>
              </a:rPr>
              <a:t>Lumber and iron were a huge</a:t>
            </a:r>
            <a:r>
              <a:rPr lang="en-US" b="1" dirty="0" smtClean="0">
                <a:solidFill>
                  <a:schemeClr val="accent1">
                    <a:lumMod val="75000"/>
                  </a:schemeClr>
                </a:solidFill>
              </a:rPr>
              <a:t> </a:t>
            </a:r>
            <a:r>
              <a:rPr lang="en-US" b="1" i="1" u="sng" dirty="0" smtClean="0">
                <a:solidFill>
                  <a:schemeClr val="accent1">
                    <a:lumMod val="75000"/>
                  </a:schemeClr>
                </a:solidFill>
              </a:rPr>
              <a:t>exports</a:t>
            </a:r>
            <a:r>
              <a:rPr lang="en-US" b="1" dirty="0" smtClean="0">
                <a:solidFill>
                  <a:schemeClr val="accent1">
                    <a:lumMod val="75000"/>
                  </a:schemeClr>
                </a:solidFill>
              </a:rPr>
              <a:t> </a:t>
            </a:r>
            <a:r>
              <a:rPr lang="en-US" dirty="0" smtClean="0">
                <a:solidFill>
                  <a:schemeClr val="accent1">
                    <a:lumMod val="75000"/>
                  </a:schemeClr>
                </a:solidFill>
              </a:rPr>
              <a:t>to England. </a:t>
            </a:r>
          </a:p>
          <a:p>
            <a:pPr marL="285750" indent="-285750">
              <a:buFont typeface="Wingdings" pitchFamily="2" charset="2"/>
              <a:buChar char="v"/>
            </a:pPr>
            <a:r>
              <a:rPr lang="en-US" dirty="0" smtClean="0">
                <a:solidFill>
                  <a:schemeClr val="accent1">
                    <a:lumMod val="75000"/>
                  </a:schemeClr>
                </a:solidFill>
              </a:rPr>
              <a:t>The </a:t>
            </a:r>
            <a:r>
              <a:rPr lang="en-US" b="1" dirty="0" smtClean="0">
                <a:ln>
                  <a:solidFill>
                    <a:srgbClr val="FFC000"/>
                  </a:solidFill>
                </a:ln>
                <a:solidFill>
                  <a:schemeClr val="accent1">
                    <a:lumMod val="75000"/>
                  </a:schemeClr>
                </a:solidFill>
                <a:effectLst>
                  <a:glow rad="101600">
                    <a:schemeClr val="accent6">
                      <a:satMod val="175000"/>
                      <a:alpha val="40000"/>
                    </a:schemeClr>
                  </a:glow>
                </a:effectLst>
                <a:hlinkClick r:id="rId2"/>
              </a:rPr>
              <a:t>triangular trade </a:t>
            </a:r>
            <a:r>
              <a:rPr lang="en-US" dirty="0" smtClean="0">
                <a:solidFill>
                  <a:schemeClr val="accent1">
                    <a:lumMod val="75000"/>
                  </a:schemeClr>
                </a:solidFill>
              </a:rPr>
              <a:t>played a huge part in all of the colonies.</a:t>
            </a:r>
          </a:p>
          <a:p>
            <a:pPr marL="285750" indent="-285750">
              <a:buFont typeface="Wingdings" pitchFamily="2" charset="2"/>
              <a:buChar char="v"/>
            </a:pPr>
            <a:endParaRPr lang="en-US" dirty="0" smtClean="0">
              <a:solidFill>
                <a:schemeClr val="accent1">
                  <a:lumMod val="75000"/>
                </a:schemeClr>
              </a:solidFill>
            </a:endParaRPr>
          </a:p>
        </p:txBody>
      </p:sp>
      <p:pic>
        <p:nvPicPr>
          <p:cNvPr id="7" name="Picture 4" descr="http://apushistorycase.wikispaces.com/file/view/Triangle_Trade.png/249146091/Triangle_Trad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416004"/>
            <a:ext cx="7467600" cy="299836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381000" y="1620115"/>
            <a:ext cx="7467600"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848600" y="1639907"/>
            <a:ext cx="0" cy="1560493"/>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81000" y="1639907"/>
            <a:ext cx="0" cy="1560493"/>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81000" y="3200400"/>
            <a:ext cx="7467600" cy="0"/>
          </a:xfrm>
          <a:prstGeom prst="line">
            <a:avLst/>
          </a:prstGeom>
          <a:ln w="19050" cmpd="dbl"/>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515057"/>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6166" y="381000"/>
            <a:ext cx="609600" cy="7171194"/>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U</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D</a:t>
            </a:r>
          </a:p>
          <a:p>
            <a:pPr lvl="0"/>
            <a:endParaRPr lang="en-US" sz="2000" b="1" dirty="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S</a:t>
            </a:r>
          </a:p>
          <a:p>
            <a:pPr lvl="0"/>
            <a:r>
              <a:rPr lang="en-US" sz="2000" b="1" dirty="0" smtClean="0">
                <a:solidFill>
                  <a:srgbClr val="F9B639">
                    <a:lumMod val="60000"/>
                    <a:lumOff val="40000"/>
                  </a:srgbClr>
                </a:solidFill>
                <a:latin typeface="Comic Sans MS" pitchFamily="66" charset="0"/>
              </a:rPr>
              <a:t>E</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V</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U</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E</a:t>
            </a:r>
          </a:p>
          <a:p>
            <a:pPr lvl="0"/>
            <a:endParaRPr lang="en-US" sz="2000" b="1" dirty="0" smtClean="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3" name="TextBox 2"/>
          <p:cNvSpPr txBox="1"/>
          <p:nvPr/>
        </p:nvSpPr>
        <p:spPr>
          <a:xfrm>
            <a:off x="533400" y="533400"/>
            <a:ext cx="7086600" cy="461665"/>
          </a:xfrm>
          <a:prstGeom prst="rect">
            <a:avLst/>
          </a:prstGeom>
          <a:noFill/>
        </p:spPr>
        <p:txBody>
          <a:bodyPr wrap="square" rtlCol="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rPr>
              <a:t>Indentured Servitude</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omic Sans MS" pitchFamily="66" charset="0"/>
            </a:endParaRPr>
          </a:p>
        </p:txBody>
      </p:sp>
      <p:sp>
        <p:nvSpPr>
          <p:cNvPr id="4" name="TextBox 3"/>
          <p:cNvSpPr txBox="1"/>
          <p:nvPr/>
        </p:nvSpPr>
        <p:spPr>
          <a:xfrm>
            <a:off x="533400" y="1371600"/>
            <a:ext cx="7086600" cy="5355312"/>
          </a:xfrm>
          <a:prstGeom prst="rect">
            <a:avLst/>
          </a:prstGeom>
          <a:noFill/>
        </p:spPr>
        <p:txBody>
          <a:bodyPr wrap="square" rtlCol="0">
            <a:spAutoFit/>
          </a:bodyPr>
          <a:lstStyle/>
          <a:p>
            <a:pPr marL="285750" indent="-285750">
              <a:buFont typeface="Wingdings" pitchFamily="2" charset="2"/>
              <a:buChar char="v"/>
            </a:pPr>
            <a:r>
              <a:rPr lang="en-US" dirty="0" smtClean="0">
                <a:solidFill>
                  <a:schemeClr val="tx2">
                    <a:lumMod val="50000"/>
                  </a:schemeClr>
                </a:solidFill>
              </a:rPr>
              <a:t>Young men would sign contracts to be “bound” to a family for passage to the New World.  These young men paid off their passage by working for the family for 5 to 7 years.</a:t>
            </a:r>
          </a:p>
          <a:p>
            <a:pPr marL="285750" indent="-285750">
              <a:buFont typeface="Wingdings" pitchFamily="2" charset="2"/>
              <a:buChar char="v"/>
            </a:pPr>
            <a:endParaRPr lang="en-US" dirty="0">
              <a:solidFill>
                <a:schemeClr val="tx2">
                  <a:lumMod val="50000"/>
                </a:schemeClr>
              </a:solidFill>
            </a:endParaRPr>
          </a:p>
          <a:p>
            <a:pPr marL="285750" indent="-285750">
              <a:buFont typeface="Wingdings" pitchFamily="2" charset="2"/>
              <a:buChar char="v"/>
            </a:pPr>
            <a:r>
              <a:rPr lang="en-US" dirty="0" smtClean="0">
                <a:solidFill>
                  <a:schemeClr val="tx2">
                    <a:lumMod val="50000"/>
                  </a:schemeClr>
                </a:solidFill>
              </a:rPr>
              <a:t>They would live with the family, and work the fields, or as house servants.  Sometimes they were treated well, and other times they were treated like slaves.</a:t>
            </a:r>
          </a:p>
          <a:p>
            <a:pPr marL="285750" indent="-285750">
              <a:buFont typeface="Wingdings" pitchFamily="2" charset="2"/>
              <a:buChar char="v"/>
            </a:pPr>
            <a:endParaRPr lang="en-US" dirty="0">
              <a:solidFill>
                <a:schemeClr val="tx2">
                  <a:lumMod val="50000"/>
                </a:schemeClr>
              </a:solidFill>
            </a:endParaRPr>
          </a:p>
          <a:p>
            <a:pPr marL="285750" indent="-285750">
              <a:buFont typeface="Wingdings" pitchFamily="2" charset="2"/>
              <a:buChar char="v"/>
            </a:pPr>
            <a:r>
              <a:rPr lang="en-US" dirty="0" smtClean="0">
                <a:solidFill>
                  <a:schemeClr val="tx2">
                    <a:lumMod val="50000"/>
                  </a:schemeClr>
                </a:solidFill>
              </a:rPr>
              <a:t>Sometimes whole families would be part of the contract, and if the husband died on the ship, then the wife would have to complete the contract.</a:t>
            </a:r>
          </a:p>
          <a:p>
            <a:pPr marL="285750" indent="-285750">
              <a:buFont typeface="Wingdings" pitchFamily="2" charset="2"/>
              <a:buChar char="v"/>
            </a:pPr>
            <a:endParaRPr lang="en-US" dirty="0">
              <a:solidFill>
                <a:schemeClr val="tx2">
                  <a:lumMod val="50000"/>
                </a:schemeClr>
              </a:solidFill>
            </a:endParaRPr>
          </a:p>
          <a:p>
            <a:pPr marL="285750" indent="-285750">
              <a:buFont typeface="Wingdings" pitchFamily="2" charset="2"/>
              <a:buChar char="v"/>
            </a:pPr>
            <a:r>
              <a:rPr lang="en-US" dirty="0" smtClean="0">
                <a:solidFill>
                  <a:schemeClr val="tx2">
                    <a:lumMod val="50000"/>
                  </a:schemeClr>
                </a:solidFill>
              </a:rPr>
              <a:t>Orphans were sometimes sent, and they would be indentured until the age of 21. </a:t>
            </a:r>
          </a:p>
          <a:p>
            <a:pPr marL="285750" indent="-285750">
              <a:buFont typeface="Wingdings" pitchFamily="2" charset="2"/>
              <a:buChar char="v"/>
            </a:pPr>
            <a:endParaRPr lang="en-US" dirty="0">
              <a:solidFill>
                <a:schemeClr val="tx2">
                  <a:lumMod val="50000"/>
                </a:schemeClr>
              </a:solidFill>
            </a:endParaRPr>
          </a:p>
          <a:p>
            <a:pPr marL="285750" indent="-285750">
              <a:buFont typeface="Wingdings" pitchFamily="2" charset="2"/>
              <a:buChar char="v"/>
            </a:pPr>
            <a:r>
              <a:rPr lang="en-US" dirty="0" smtClean="0">
                <a:solidFill>
                  <a:schemeClr val="tx2">
                    <a:lumMod val="50000"/>
                  </a:schemeClr>
                </a:solidFill>
              </a:rPr>
              <a:t>At times people would flee from one owner to the next because of the way they were treated, or because they were too poor to make it on their own.</a:t>
            </a:r>
          </a:p>
          <a:p>
            <a:endParaRPr lang="en-US" dirty="0">
              <a:solidFill>
                <a:schemeClr val="tx2">
                  <a:lumMod val="50000"/>
                </a:schemeClr>
              </a:solidFill>
            </a:endParaRPr>
          </a:p>
        </p:txBody>
      </p:sp>
    </p:spTree>
    <p:extLst>
      <p:ext uri="{BB962C8B-B14F-4D97-AF65-F5344CB8AC3E}">
        <p14:creationId xmlns:p14="http://schemas.microsoft.com/office/powerpoint/2010/main" val="3882418792"/>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8042" y="688040"/>
            <a:ext cx="609600" cy="5940088"/>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A</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G</a:t>
            </a:r>
          </a:p>
          <a:p>
            <a:pPr lvl="0"/>
            <a:r>
              <a:rPr lang="en-US" sz="2000" b="1" dirty="0" smtClean="0">
                <a:solidFill>
                  <a:srgbClr val="F9B639">
                    <a:lumMod val="60000"/>
                    <a:lumOff val="40000"/>
                  </a:srgbClr>
                </a:solidFill>
                <a:latin typeface="Comic Sans MS" pitchFamily="66" charset="0"/>
              </a:rPr>
              <a:t>U</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A</a:t>
            </a:r>
          </a:p>
          <a:p>
            <a:pPr lvl="0"/>
            <a:r>
              <a:rPr lang="en-US" sz="2000" b="1" dirty="0" smtClean="0">
                <a:solidFill>
                  <a:srgbClr val="F9B639">
                    <a:lumMod val="60000"/>
                    <a:lumOff val="40000"/>
                  </a:srgbClr>
                </a:solidFill>
                <a:latin typeface="Comic Sans MS" pitchFamily="66" charset="0"/>
              </a:rPr>
              <a:t>R</a:t>
            </a:r>
          </a:p>
          <a:p>
            <a:pPr lvl="0"/>
            <a:r>
              <a:rPr lang="en-US" sz="2000" b="1" dirty="0">
                <a:solidFill>
                  <a:srgbClr val="F9B639">
                    <a:lumMod val="60000"/>
                    <a:lumOff val="40000"/>
                  </a:srgbClr>
                </a:solidFill>
                <a:latin typeface="Comic Sans MS" pitchFamily="66" charset="0"/>
              </a:rPr>
              <a:t> </a:t>
            </a:r>
          </a:p>
          <a:p>
            <a:pPr lvl="0"/>
            <a:endParaRPr lang="en-US" sz="2000" b="1" dirty="0" smtClean="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A</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4" name="Rectangle 3"/>
          <p:cNvSpPr/>
          <p:nvPr/>
        </p:nvSpPr>
        <p:spPr>
          <a:xfrm>
            <a:off x="1752600" y="152400"/>
            <a:ext cx="4572000" cy="1077218"/>
          </a:xfrm>
          <a:prstGeom prst="rect">
            <a:avLst/>
          </a:prstGeom>
          <a:effectLst>
            <a:glow rad="139700">
              <a:schemeClr val="accent6">
                <a:satMod val="175000"/>
                <a:alpha val="40000"/>
              </a:schemeClr>
            </a:glow>
          </a:effectLst>
        </p:spPr>
        <p:txBody>
          <a:bodyPr>
            <a:spAutoFit/>
          </a:bodyPr>
          <a:lstStyle/>
          <a:p>
            <a:pPr lvl="0" algn="ctr"/>
            <a:r>
              <a:rPr lang="en-US" sz="2000" b="1" cap="all" dirty="0">
                <a:ln w="0"/>
                <a:gradFill flip="none">
                  <a:gsLst>
                    <a:gs pos="0">
                      <a:srgbClr val="B83D68">
                        <a:tint val="75000"/>
                        <a:shade val="75000"/>
                        <a:satMod val="170000"/>
                      </a:srgbClr>
                    </a:gs>
                    <a:gs pos="49000">
                      <a:srgbClr val="B83D68">
                        <a:tint val="88000"/>
                        <a:shade val="65000"/>
                        <a:satMod val="172000"/>
                      </a:srgbClr>
                    </a:gs>
                    <a:gs pos="50000">
                      <a:srgbClr val="B83D68">
                        <a:shade val="65000"/>
                        <a:satMod val="130000"/>
                      </a:srgbClr>
                    </a:gs>
                    <a:gs pos="92000">
                      <a:srgbClr val="B83D68">
                        <a:shade val="50000"/>
                        <a:satMod val="120000"/>
                      </a:srgbClr>
                    </a:gs>
                    <a:gs pos="100000">
                      <a:srgbClr val="B83D68">
                        <a:shade val="48000"/>
                        <a:satMod val="120000"/>
                      </a:srgbClr>
                    </a:gs>
                  </a:gsLst>
                  <a:lin ang="5400000"/>
                </a:gradFill>
                <a:effectLst>
                  <a:reflection blurRad="12700" stA="50000" endPos="50000" dist="5000" dir="5400000" sy="-100000" rotWithShape="0"/>
                </a:effectLst>
                <a:latin typeface="Comic Sans MS" pitchFamily="66" charset="0"/>
              </a:rPr>
              <a:t>New England </a:t>
            </a:r>
            <a:r>
              <a:rPr lang="en-US" sz="2000" b="1" cap="all" dirty="0" smtClean="0">
                <a:ln w="0"/>
                <a:gradFill flip="none">
                  <a:gsLst>
                    <a:gs pos="0">
                      <a:srgbClr val="B83D68">
                        <a:tint val="75000"/>
                        <a:shade val="75000"/>
                        <a:satMod val="170000"/>
                      </a:srgbClr>
                    </a:gs>
                    <a:gs pos="49000">
                      <a:srgbClr val="B83D68">
                        <a:tint val="88000"/>
                        <a:shade val="65000"/>
                        <a:satMod val="172000"/>
                      </a:srgbClr>
                    </a:gs>
                    <a:gs pos="50000">
                      <a:srgbClr val="B83D68">
                        <a:shade val="65000"/>
                        <a:satMod val="130000"/>
                      </a:srgbClr>
                    </a:gs>
                    <a:gs pos="92000">
                      <a:srgbClr val="B83D68">
                        <a:shade val="50000"/>
                        <a:satMod val="120000"/>
                      </a:srgbClr>
                    </a:gs>
                    <a:gs pos="100000">
                      <a:srgbClr val="B83D68">
                        <a:shade val="48000"/>
                        <a:satMod val="120000"/>
                      </a:srgbClr>
                    </a:gs>
                  </a:gsLst>
                  <a:lin ang="5400000"/>
                </a:gradFill>
                <a:effectLst>
                  <a:reflection blurRad="12700" stA="50000" endPos="50000" dist="5000" dir="5400000" sy="-100000" rotWithShape="0"/>
                </a:effectLst>
                <a:latin typeface="Comic Sans MS" pitchFamily="66" charset="0"/>
              </a:rPr>
              <a:t>Colonies</a:t>
            </a:r>
          </a:p>
          <a:p>
            <a:pPr lvl="0" algn="ctr"/>
            <a:endParaRPr lang="en-US" sz="2000" b="1" cap="all" dirty="0">
              <a:ln w="0"/>
              <a:gradFill flip="none">
                <a:gsLst>
                  <a:gs pos="0">
                    <a:srgbClr val="B83D68">
                      <a:tint val="75000"/>
                      <a:shade val="75000"/>
                      <a:satMod val="170000"/>
                    </a:srgbClr>
                  </a:gs>
                  <a:gs pos="49000">
                    <a:srgbClr val="B83D68">
                      <a:tint val="88000"/>
                      <a:shade val="65000"/>
                      <a:satMod val="172000"/>
                    </a:srgbClr>
                  </a:gs>
                  <a:gs pos="50000">
                    <a:srgbClr val="B83D68">
                      <a:shade val="65000"/>
                      <a:satMod val="130000"/>
                    </a:srgbClr>
                  </a:gs>
                  <a:gs pos="92000">
                    <a:srgbClr val="B83D68">
                      <a:shade val="50000"/>
                      <a:satMod val="120000"/>
                    </a:srgbClr>
                  </a:gs>
                  <a:gs pos="100000">
                    <a:srgbClr val="B83D68">
                      <a:shade val="48000"/>
                      <a:satMod val="120000"/>
                    </a:srgbClr>
                  </a:gs>
                </a:gsLst>
                <a:lin ang="5400000"/>
              </a:gradFill>
              <a:effectLst>
                <a:reflection blurRad="12700" stA="50000" endPos="50000" dist="5000" dir="5400000" sy="-100000" rotWithShape="0"/>
              </a:effectLst>
              <a:latin typeface="Comic Sans MS" pitchFamily="66" charset="0"/>
            </a:endParaRPr>
          </a:p>
          <a:p>
            <a:pPr lvl="0" algn="ctr"/>
            <a:r>
              <a:rPr lang="en-US" sz="2400" b="1" dirty="0" smtClean="0">
                <a:solidFill>
                  <a:srgbClr val="FFC000"/>
                </a:solidFill>
                <a:effectLst>
                  <a:glow rad="139700">
                    <a:schemeClr val="accent6">
                      <a:satMod val="175000"/>
                      <a:alpha val="40000"/>
                    </a:schemeClr>
                  </a:glow>
                </a:effectLst>
                <a:latin typeface="Comic Sans MS" pitchFamily="66" charset="0"/>
                <a:hlinkClick r:id="rId2"/>
              </a:rPr>
              <a:t>Triangular Trade</a:t>
            </a:r>
            <a:endParaRPr lang="en-US" sz="2400" b="1" dirty="0">
              <a:solidFill>
                <a:srgbClr val="FFC000"/>
              </a:solidFill>
              <a:effectLst>
                <a:glow rad="139700">
                  <a:schemeClr val="accent6">
                    <a:satMod val="175000"/>
                    <a:alpha val="40000"/>
                  </a:schemeClr>
                </a:glow>
              </a:effectLst>
              <a:latin typeface="Comic Sans MS" pitchFamily="66" charset="0"/>
            </a:endParaRPr>
          </a:p>
        </p:txBody>
      </p:sp>
      <p:pic>
        <p:nvPicPr>
          <p:cNvPr id="5126" name="Picture 6" descr="http://www.historywiz.com/images/africa/slaveshipbrook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319" y="1371600"/>
            <a:ext cx="7669481" cy="46482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5319" y="6172200"/>
            <a:ext cx="7772400" cy="276999"/>
          </a:xfrm>
          <a:prstGeom prst="rect">
            <a:avLst/>
          </a:prstGeom>
          <a:noFill/>
        </p:spPr>
        <p:txBody>
          <a:bodyPr wrap="square" rtlCol="0">
            <a:spAutoFit/>
          </a:bodyPr>
          <a:lstStyle/>
          <a:p>
            <a:r>
              <a:rPr lang="en-US" sz="1200" dirty="0" smtClean="0">
                <a:latin typeface="Comic Sans MS" pitchFamily="66" charset="0"/>
              </a:rPr>
              <a:t>This picture is of the slave ship </a:t>
            </a:r>
            <a:r>
              <a:rPr lang="en-US" sz="1200" i="1" dirty="0" smtClean="0">
                <a:latin typeface="Comic Sans MS" pitchFamily="66" charset="0"/>
              </a:rPr>
              <a:t>Brooks</a:t>
            </a:r>
            <a:r>
              <a:rPr lang="en-US" sz="1200" dirty="0" smtClean="0">
                <a:latin typeface="Comic Sans MS" pitchFamily="66" charset="0"/>
              </a:rPr>
              <a:t> retrieved from http</a:t>
            </a:r>
            <a:r>
              <a:rPr lang="en-US" sz="1200" dirty="0">
                <a:latin typeface="Comic Sans MS" pitchFamily="66" charset="0"/>
              </a:rPr>
              <a:t>://www.historywiz.com/africanslavery.htm</a:t>
            </a:r>
          </a:p>
        </p:txBody>
      </p:sp>
    </p:spTree>
    <p:extLst>
      <p:ext uri="{BB962C8B-B14F-4D97-AF65-F5344CB8AC3E}">
        <p14:creationId xmlns:p14="http://schemas.microsoft.com/office/powerpoint/2010/main" val="45270456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148" y="1752600"/>
            <a:ext cx="6934200" cy="1569660"/>
          </a:xfrm>
          <a:prstGeom prst="rect">
            <a:avLst/>
          </a:prstGeom>
        </p:spPr>
        <p:txBody>
          <a:bodyPr wrap="square">
            <a:spAutoFit/>
          </a:bodyPr>
          <a:lstStyle/>
          <a:p>
            <a:pPr algn="ctr"/>
            <a:r>
              <a:rPr lang="en-US" sz="2400" b="1" dirty="0">
                <a:solidFill>
                  <a:schemeClr val="accent1">
                    <a:lumMod val="75000"/>
                  </a:schemeClr>
                </a:solidFill>
                <a:effectLst>
                  <a:glow rad="139700">
                    <a:schemeClr val="accent6">
                      <a:satMod val="175000"/>
                      <a:alpha val="40000"/>
                    </a:schemeClr>
                  </a:glow>
                </a:effectLst>
                <a:latin typeface="Comic Sans MS" pitchFamily="66" charset="0"/>
                <a:hlinkClick r:id="rId2"/>
              </a:rPr>
              <a:t>Middle </a:t>
            </a:r>
            <a:r>
              <a:rPr lang="en-US" sz="2400" b="1" dirty="0" smtClean="0">
                <a:solidFill>
                  <a:schemeClr val="accent1">
                    <a:lumMod val="75000"/>
                  </a:schemeClr>
                </a:solidFill>
                <a:effectLst>
                  <a:glow rad="139700">
                    <a:schemeClr val="accent6">
                      <a:satMod val="175000"/>
                      <a:alpha val="40000"/>
                    </a:schemeClr>
                  </a:glow>
                </a:effectLst>
                <a:latin typeface="Comic Sans MS" pitchFamily="66" charset="0"/>
                <a:hlinkClick r:id="rId2"/>
              </a:rPr>
              <a:t>Passage Olaudah Equiano 1756</a:t>
            </a:r>
            <a:endParaRPr lang="en-US" sz="2400" b="1" dirty="0">
              <a:solidFill>
                <a:schemeClr val="accent1">
                  <a:lumMod val="75000"/>
                </a:schemeClr>
              </a:solidFill>
              <a:effectLst>
                <a:glow rad="139700">
                  <a:schemeClr val="accent6">
                    <a:satMod val="175000"/>
                    <a:alpha val="40000"/>
                  </a:schemeClr>
                </a:glow>
              </a:effectLst>
              <a:latin typeface="Comic Sans MS" pitchFamily="66" charset="0"/>
            </a:endParaRPr>
          </a:p>
          <a:p>
            <a:pPr algn="ctr"/>
            <a:endParaRPr lang="en-US" sz="2400" dirty="0" smtClean="0">
              <a:latin typeface="Comic Sans MS" pitchFamily="66" charset="0"/>
            </a:endParaRPr>
          </a:p>
          <a:p>
            <a:pPr marL="285750" indent="-285750">
              <a:buFont typeface="Wingdings" pitchFamily="2" charset="2"/>
              <a:buChar char="v"/>
            </a:pPr>
            <a:r>
              <a:rPr lang="en-US" sz="1600" dirty="0" smtClean="0">
                <a:solidFill>
                  <a:schemeClr val="tx2">
                    <a:lumMod val="75000"/>
                  </a:schemeClr>
                </a:solidFill>
                <a:latin typeface="Comic Sans MS" pitchFamily="66" charset="0"/>
              </a:rPr>
              <a:t>This is an eyewitness account of Olaudah Equiano who was on the slave ship </a:t>
            </a:r>
            <a:r>
              <a:rPr lang="en-US" sz="1600" i="1" dirty="0" smtClean="0">
                <a:solidFill>
                  <a:schemeClr val="tx2">
                    <a:lumMod val="75000"/>
                  </a:schemeClr>
                </a:solidFill>
                <a:latin typeface="Comic Sans MS" pitchFamily="66" charset="0"/>
              </a:rPr>
              <a:t>Brooks </a:t>
            </a:r>
            <a:r>
              <a:rPr lang="en-US" sz="1600" dirty="0" smtClean="0">
                <a:solidFill>
                  <a:schemeClr val="tx2">
                    <a:lumMod val="75000"/>
                  </a:schemeClr>
                </a:solidFill>
                <a:latin typeface="Comic Sans MS" pitchFamily="66" charset="0"/>
              </a:rPr>
              <a:t>on his middle passage from Africa to the West Indies.  </a:t>
            </a:r>
          </a:p>
        </p:txBody>
      </p:sp>
      <p:sp>
        <p:nvSpPr>
          <p:cNvPr id="3" name="TextBox 2"/>
          <p:cNvSpPr txBox="1"/>
          <p:nvPr/>
        </p:nvSpPr>
        <p:spPr>
          <a:xfrm>
            <a:off x="914399" y="273868"/>
            <a:ext cx="6477001" cy="1077218"/>
          </a:xfrm>
          <a:prstGeom prst="rect">
            <a:avLst/>
          </a:prstGeom>
          <a:noFill/>
        </p:spPr>
        <p:txBody>
          <a:bodyPr wrap="square" rtlCol="0">
            <a:spAutoFit/>
          </a:bodyPr>
          <a:lstStyle/>
          <a:p>
            <a:pPr algn="ct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omic Sans MS" pitchFamily="66" charset="0"/>
              </a:rPr>
              <a:t>Primary Document Based Questioning</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Comic Sans MS" pitchFamily="66" charset="0"/>
            </a:endParaRPr>
          </a:p>
        </p:txBody>
      </p:sp>
      <p:pic>
        <p:nvPicPr>
          <p:cNvPr id="7170" name="Picture 2" descr="http://amhistory.si.edu/onthewater/oral_histories/life_at_sea/assets/people/equian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359865"/>
            <a:ext cx="3124200" cy="19741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899" y="5562600"/>
            <a:ext cx="7620000" cy="954107"/>
          </a:xfrm>
          <a:prstGeom prst="rect">
            <a:avLst/>
          </a:prstGeom>
          <a:noFill/>
        </p:spPr>
        <p:txBody>
          <a:bodyPr wrap="square" rtlCol="0">
            <a:spAutoFit/>
          </a:bodyPr>
          <a:lstStyle/>
          <a:p>
            <a:r>
              <a:rPr lang="en-US" sz="1400" dirty="0" smtClean="0">
                <a:latin typeface="Comic Sans MS" pitchFamily="66" charset="0"/>
              </a:rPr>
              <a:t>This picture above is from </a:t>
            </a:r>
            <a:r>
              <a:rPr lang="en-US" sz="1400" dirty="0"/>
              <a:t>Engraving by Daniel Orme, after W. Denton, 1789. Courtesy National Portrait Gallery, Smithsonian Institution, NPG.78.82</a:t>
            </a:r>
            <a:r>
              <a:rPr lang="en-US" sz="1400" dirty="0" smtClean="0"/>
              <a:t>.  The website is the Smithsonian National Museum of </a:t>
            </a:r>
            <a:r>
              <a:rPr lang="en-US" sz="1400" dirty="0"/>
              <a:t>American </a:t>
            </a:r>
            <a:r>
              <a:rPr lang="en-US" sz="1400" dirty="0" smtClean="0"/>
              <a:t>History, and can be retrieved at http</a:t>
            </a:r>
            <a:r>
              <a:rPr lang="en-US" sz="1400" dirty="0"/>
              <a:t>://amhistory.si.edu/onthewater/oral_histories/life_at_sea/equiano.htm </a:t>
            </a:r>
            <a:endParaRPr lang="en-US" sz="1400" dirty="0">
              <a:latin typeface="Comic Sans MS" pitchFamily="66" charset="0"/>
            </a:endParaRPr>
          </a:p>
        </p:txBody>
      </p:sp>
      <p:sp>
        <p:nvSpPr>
          <p:cNvPr id="7" name="Rectangle 6"/>
          <p:cNvSpPr/>
          <p:nvPr/>
        </p:nvSpPr>
        <p:spPr>
          <a:xfrm>
            <a:off x="8378042" y="688040"/>
            <a:ext cx="609600" cy="5940088"/>
          </a:xfrm>
          <a:prstGeom prst="rect">
            <a:avLst/>
          </a:prstGeom>
        </p:spPr>
        <p:txBody>
          <a:bodyPr wrap="square">
            <a:spAutoFit/>
          </a:bodyPr>
          <a:lstStyle/>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I</a:t>
            </a:r>
          </a:p>
          <a:p>
            <a:pPr lvl="0"/>
            <a:r>
              <a:rPr lang="en-US" sz="2000" b="1" dirty="0" smtClean="0">
                <a:solidFill>
                  <a:srgbClr val="F9B639">
                    <a:lumMod val="60000"/>
                    <a:lumOff val="40000"/>
                  </a:srgbClr>
                </a:solidFill>
                <a:latin typeface="Comic Sans MS" pitchFamily="66" charset="0"/>
              </a:rPr>
              <a:t>A</a:t>
            </a:r>
          </a:p>
          <a:p>
            <a:pPr lvl="0"/>
            <a:r>
              <a:rPr lang="en-US" sz="2000" b="1" dirty="0" smtClean="0">
                <a:solidFill>
                  <a:srgbClr val="F9B639">
                    <a:lumMod val="60000"/>
                    <a:lumOff val="40000"/>
                  </a:srgbClr>
                </a:solidFill>
                <a:latin typeface="Comic Sans MS" pitchFamily="66" charset="0"/>
              </a:rPr>
              <a:t>N</a:t>
            </a:r>
          </a:p>
          <a:p>
            <a:pPr lvl="0"/>
            <a:r>
              <a:rPr lang="en-US" sz="2000" b="1" dirty="0" smtClean="0">
                <a:solidFill>
                  <a:srgbClr val="F9B639">
                    <a:lumMod val="60000"/>
                    <a:lumOff val="40000"/>
                  </a:srgbClr>
                </a:solidFill>
                <a:latin typeface="Comic Sans MS" pitchFamily="66" charset="0"/>
              </a:rPr>
              <a:t>G</a:t>
            </a:r>
          </a:p>
          <a:p>
            <a:pPr lvl="0"/>
            <a:r>
              <a:rPr lang="en-US" sz="2000" b="1" dirty="0" smtClean="0">
                <a:solidFill>
                  <a:srgbClr val="F9B639">
                    <a:lumMod val="60000"/>
                    <a:lumOff val="40000"/>
                  </a:srgbClr>
                </a:solidFill>
                <a:latin typeface="Comic Sans MS" pitchFamily="66" charset="0"/>
              </a:rPr>
              <a:t>U</a:t>
            </a:r>
          </a:p>
          <a:p>
            <a:pPr lvl="0"/>
            <a:r>
              <a:rPr lang="en-US" sz="2000" b="1" dirty="0" smtClean="0">
                <a:solidFill>
                  <a:srgbClr val="F9B639">
                    <a:lumMod val="60000"/>
                    <a:lumOff val="40000"/>
                  </a:srgbClr>
                </a:solidFill>
                <a:latin typeface="Comic Sans MS" pitchFamily="66" charset="0"/>
              </a:rPr>
              <a:t>L</a:t>
            </a:r>
          </a:p>
          <a:p>
            <a:pPr lvl="0"/>
            <a:r>
              <a:rPr lang="en-US" sz="2000" b="1" dirty="0" smtClean="0">
                <a:solidFill>
                  <a:srgbClr val="F9B639">
                    <a:lumMod val="60000"/>
                    <a:lumOff val="40000"/>
                  </a:srgbClr>
                </a:solidFill>
                <a:latin typeface="Comic Sans MS" pitchFamily="66" charset="0"/>
              </a:rPr>
              <a:t>A</a:t>
            </a:r>
          </a:p>
          <a:p>
            <a:pPr lvl="0"/>
            <a:r>
              <a:rPr lang="en-US" sz="2000" b="1" dirty="0" smtClean="0">
                <a:solidFill>
                  <a:srgbClr val="F9B639">
                    <a:lumMod val="60000"/>
                    <a:lumOff val="40000"/>
                  </a:srgbClr>
                </a:solidFill>
                <a:latin typeface="Comic Sans MS" pitchFamily="66" charset="0"/>
              </a:rPr>
              <a:t>R</a:t>
            </a:r>
          </a:p>
          <a:p>
            <a:pPr lvl="0"/>
            <a:r>
              <a:rPr lang="en-US" sz="2000" b="1" dirty="0">
                <a:solidFill>
                  <a:srgbClr val="F9B639">
                    <a:lumMod val="60000"/>
                    <a:lumOff val="40000"/>
                  </a:srgbClr>
                </a:solidFill>
                <a:latin typeface="Comic Sans MS" pitchFamily="66" charset="0"/>
              </a:rPr>
              <a:t> </a:t>
            </a:r>
          </a:p>
          <a:p>
            <a:pPr lvl="0"/>
            <a:endParaRPr lang="en-US" sz="2000" b="1" dirty="0" smtClean="0">
              <a:solidFill>
                <a:srgbClr val="F9B639">
                  <a:lumMod val="60000"/>
                  <a:lumOff val="40000"/>
                </a:srgbClr>
              </a:solidFill>
              <a:latin typeface="Comic Sans MS" pitchFamily="66" charset="0"/>
            </a:endParaRPr>
          </a:p>
          <a:p>
            <a:pPr lvl="0"/>
            <a:r>
              <a:rPr lang="en-US" sz="2000" b="1" dirty="0" smtClean="0">
                <a:solidFill>
                  <a:srgbClr val="F9B639">
                    <a:lumMod val="60000"/>
                    <a:lumOff val="40000"/>
                  </a:srgbClr>
                </a:solidFill>
                <a:latin typeface="Comic Sans MS" pitchFamily="66" charset="0"/>
              </a:rPr>
              <a:t>T</a:t>
            </a:r>
          </a:p>
          <a:p>
            <a:pPr lvl="0"/>
            <a:r>
              <a:rPr lang="en-US" sz="2000" b="1" dirty="0" smtClean="0">
                <a:solidFill>
                  <a:srgbClr val="F9B639">
                    <a:lumMod val="60000"/>
                    <a:lumOff val="40000"/>
                  </a:srgbClr>
                </a:solidFill>
                <a:latin typeface="Comic Sans MS" pitchFamily="66" charset="0"/>
              </a:rPr>
              <a:t>R</a:t>
            </a:r>
          </a:p>
          <a:p>
            <a:pPr lvl="0"/>
            <a:r>
              <a:rPr lang="en-US" sz="2000" b="1" dirty="0" smtClean="0">
                <a:solidFill>
                  <a:srgbClr val="F9B639">
                    <a:lumMod val="60000"/>
                    <a:lumOff val="40000"/>
                  </a:srgbClr>
                </a:solidFill>
                <a:latin typeface="Comic Sans MS" pitchFamily="66" charset="0"/>
              </a:rPr>
              <a:t>A</a:t>
            </a:r>
          </a:p>
          <a:p>
            <a:pPr lvl="0"/>
            <a:r>
              <a:rPr lang="en-US" sz="2000" b="1" dirty="0" smtClean="0">
                <a:solidFill>
                  <a:srgbClr val="F9B639">
                    <a:lumMod val="60000"/>
                    <a:lumOff val="40000"/>
                  </a:srgbClr>
                </a:solidFill>
                <a:latin typeface="Comic Sans MS" pitchFamily="66" charset="0"/>
              </a:rPr>
              <a:t>D</a:t>
            </a:r>
          </a:p>
          <a:p>
            <a:pPr lvl="0"/>
            <a:r>
              <a:rPr lang="en-US" sz="2000" b="1" dirty="0" smtClean="0">
                <a:solidFill>
                  <a:srgbClr val="F9B639">
                    <a:lumMod val="60000"/>
                    <a:lumOff val="40000"/>
                  </a:srgbClr>
                </a:solidFill>
                <a:latin typeface="Comic Sans MS" pitchFamily="66" charset="0"/>
              </a:rPr>
              <a:t>E</a:t>
            </a: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Tree>
    <p:extLst>
      <p:ext uri="{BB962C8B-B14F-4D97-AF65-F5344CB8AC3E}">
        <p14:creationId xmlns:p14="http://schemas.microsoft.com/office/powerpoint/2010/main" val="144774784"/>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78042" y="76200"/>
            <a:ext cx="609600" cy="7909858"/>
          </a:xfrm>
          <a:prstGeom prst="rect">
            <a:avLst/>
          </a:prstGeom>
        </p:spPr>
        <p:txBody>
          <a:bodyPr wrap="square">
            <a:spAutoFit/>
          </a:bodyPr>
          <a:lstStyle/>
          <a:p>
            <a:pPr lvl="0"/>
            <a:r>
              <a:rPr lang="en-US" sz="1600" b="1" dirty="0" smtClean="0">
                <a:solidFill>
                  <a:srgbClr val="F9B639">
                    <a:lumMod val="60000"/>
                    <a:lumOff val="40000"/>
                  </a:srgbClr>
                </a:solidFill>
                <a:latin typeface="Comic Sans MS" pitchFamily="66" charset="0"/>
              </a:rPr>
              <a:t>S</a:t>
            </a:r>
          </a:p>
          <a:p>
            <a:pPr lvl="0"/>
            <a:r>
              <a:rPr lang="en-US" sz="1600" b="1" dirty="0" smtClean="0">
                <a:solidFill>
                  <a:srgbClr val="F9B639">
                    <a:lumMod val="60000"/>
                    <a:lumOff val="40000"/>
                  </a:srgbClr>
                </a:solidFill>
                <a:latin typeface="Comic Sans MS" pitchFamily="66" charset="0"/>
              </a:rPr>
              <a:t>L</a:t>
            </a:r>
          </a:p>
          <a:p>
            <a:pPr lvl="0"/>
            <a:r>
              <a:rPr lang="en-US" sz="1600" b="1" dirty="0" smtClean="0">
                <a:solidFill>
                  <a:srgbClr val="F9B639">
                    <a:lumMod val="60000"/>
                    <a:lumOff val="40000"/>
                  </a:srgbClr>
                </a:solidFill>
                <a:latin typeface="Comic Sans MS" pitchFamily="66" charset="0"/>
              </a:rPr>
              <a:t>A</a:t>
            </a:r>
          </a:p>
          <a:p>
            <a:pPr lvl="0"/>
            <a:r>
              <a:rPr lang="en-US" sz="1600" b="1" dirty="0" smtClean="0">
                <a:solidFill>
                  <a:srgbClr val="F9B639">
                    <a:lumMod val="60000"/>
                    <a:lumOff val="40000"/>
                  </a:srgbClr>
                </a:solidFill>
                <a:latin typeface="Comic Sans MS" pitchFamily="66" charset="0"/>
              </a:rPr>
              <a:t>V</a:t>
            </a:r>
          </a:p>
          <a:p>
            <a:pPr lvl="0"/>
            <a:r>
              <a:rPr lang="en-US" sz="1600" b="1" dirty="0" smtClean="0">
                <a:solidFill>
                  <a:srgbClr val="F9B639">
                    <a:lumMod val="60000"/>
                    <a:lumOff val="40000"/>
                  </a:srgbClr>
                </a:solidFill>
                <a:latin typeface="Comic Sans MS" pitchFamily="66" charset="0"/>
              </a:rPr>
              <a:t>E</a:t>
            </a:r>
          </a:p>
          <a:p>
            <a:pPr lvl="0"/>
            <a:r>
              <a:rPr lang="en-US" sz="1600" b="1" dirty="0" smtClean="0">
                <a:solidFill>
                  <a:srgbClr val="F9B639">
                    <a:lumMod val="60000"/>
                    <a:lumOff val="40000"/>
                  </a:srgbClr>
                </a:solidFill>
                <a:latin typeface="Comic Sans MS" pitchFamily="66" charset="0"/>
              </a:rPr>
              <a:t>R</a:t>
            </a:r>
          </a:p>
          <a:p>
            <a:pPr lvl="0"/>
            <a:r>
              <a:rPr lang="en-US" sz="1600" b="1" dirty="0" smtClean="0">
                <a:solidFill>
                  <a:srgbClr val="F9B639">
                    <a:lumMod val="60000"/>
                    <a:lumOff val="40000"/>
                  </a:srgbClr>
                </a:solidFill>
                <a:latin typeface="Comic Sans MS" pitchFamily="66" charset="0"/>
              </a:rPr>
              <a:t>Y</a:t>
            </a:r>
          </a:p>
          <a:p>
            <a:pPr lvl="0"/>
            <a:endParaRPr lang="en-US" sz="1600" b="1" dirty="0">
              <a:solidFill>
                <a:srgbClr val="F9B639">
                  <a:lumMod val="60000"/>
                  <a:lumOff val="40000"/>
                </a:srgbClr>
              </a:solidFill>
              <a:latin typeface="Comic Sans MS" pitchFamily="66" charset="0"/>
            </a:endParaRPr>
          </a:p>
          <a:p>
            <a:pPr lvl="0"/>
            <a:r>
              <a:rPr lang="en-US" sz="1600" b="1" dirty="0" smtClean="0">
                <a:solidFill>
                  <a:srgbClr val="F9B639">
                    <a:lumMod val="60000"/>
                    <a:lumOff val="40000"/>
                  </a:srgbClr>
                </a:solidFill>
                <a:latin typeface="Comic Sans MS" pitchFamily="66" charset="0"/>
              </a:rPr>
              <a:t>I</a:t>
            </a:r>
          </a:p>
          <a:p>
            <a:pPr lvl="0"/>
            <a:r>
              <a:rPr lang="en-US" sz="1600" b="1" dirty="0" smtClean="0">
                <a:solidFill>
                  <a:srgbClr val="F9B639">
                    <a:lumMod val="60000"/>
                    <a:lumOff val="40000"/>
                  </a:srgbClr>
                </a:solidFill>
                <a:latin typeface="Comic Sans MS" pitchFamily="66" charset="0"/>
              </a:rPr>
              <a:t>N</a:t>
            </a:r>
          </a:p>
          <a:p>
            <a:pPr lvl="0"/>
            <a:endParaRPr lang="en-US" sz="1600" b="1" dirty="0">
              <a:solidFill>
                <a:srgbClr val="F9B639">
                  <a:lumMod val="60000"/>
                  <a:lumOff val="40000"/>
                </a:srgbClr>
              </a:solidFill>
              <a:latin typeface="Comic Sans MS" pitchFamily="66" charset="0"/>
            </a:endParaRPr>
          </a:p>
          <a:p>
            <a:pPr lvl="0"/>
            <a:r>
              <a:rPr lang="en-US" sz="1600" b="1" dirty="0" smtClean="0">
                <a:solidFill>
                  <a:srgbClr val="F9B639">
                    <a:lumMod val="60000"/>
                    <a:lumOff val="40000"/>
                  </a:srgbClr>
                </a:solidFill>
                <a:latin typeface="Comic Sans MS" pitchFamily="66" charset="0"/>
              </a:rPr>
              <a:t>C</a:t>
            </a:r>
          </a:p>
          <a:p>
            <a:pPr lvl="0"/>
            <a:r>
              <a:rPr lang="en-US" sz="1600" b="1" dirty="0" smtClean="0">
                <a:solidFill>
                  <a:srgbClr val="F9B639">
                    <a:lumMod val="60000"/>
                    <a:lumOff val="40000"/>
                  </a:srgbClr>
                </a:solidFill>
                <a:latin typeface="Comic Sans MS" pitchFamily="66" charset="0"/>
              </a:rPr>
              <a:t>O</a:t>
            </a:r>
          </a:p>
          <a:p>
            <a:pPr lvl="0"/>
            <a:r>
              <a:rPr lang="en-US" sz="1600" b="1" dirty="0" smtClean="0">
                <a:solidFill>
                  <a:srgbClr val="F9B639">
                    <a:lumMod val="60000"/>
                    <a:lumOff val="40000"/>
                  </a:srgbClr>
                </a:solidFill>
                <a:latin typeface="Comic Sans MS" pitchFamily="66" charset="0"/>
              </a:rPr>
              <a:t>L</a:t>
            </a:r>
          </a:p>
          <a:p>
            <a:pPr lvl="0"/>
            <a:r>
              <a:rPr lang="en-US" sz="1600" b="1" dirty="0" smtClean="0">
                <a:solidFill>
                  <a:srgbClr val="F9B639">
                    <a:lumMod val="60000"/>
                    <a:lumOff val="40000"/>
                  </a:srgbClr>
                </a:solidFill>
                <a:latin typeface="Comic Sans MS" pitchFamily="66" charset="0"/>
              </a:rPr>
              <a:t>O</a:t>
            </a:r>
          </a:p>
          <a:p>
            <a:pPr lvl="0"/>
            <a:r>
              <a:rPr lang="en-US" sz="1600" b="1" dirty="0" smtClean="0">
                <a:solidFill>
                  <a:srgbClr val="F9B639">
                    <a:lumMod val="60000"/>
                    <a:lumOff val="40000"/>
                  </a:srgbClr>
                </a:solidFill>
                <a:latin typeface="Comic Sans MS" pitchFamily="66" charset="0"/>
              </a:rPr>
              <a:t>N</a:t>
            </a:r>
          </a:p>
          <a:p>
            <a:pPr lvl="0"/>
            <a:r>
              <a:rPr lang="en-US" sz="1600" b="1" dirty="0" smtClean="0">
                <a:solidFill>
                  <a:srgbClr val="F9B639">
                    <a:lumMod val="60000"/>
                    <a:lumOff val="40000"/>
                  </a:srgbClr>
                </a:solidFill>
                <a:latin typeface="Comic Sans MS" pitchFamily="66" charset="0"/>
              </a:rPr>
              <a:t>I</a:t>
            </a:r>
          </a:p>
          <a:p>
            <a:pPr lvl="0"/>
            <a:r>
              <a:rPr lang="en-US" sz="1600" b="1" dirty="0" smtClean="0">
                <a:solidFill>
                  <a:srgbClr val="F9B639">
                    <a:lumMod val="60000"/>
                    <a:lumOff val="40000"/>
                  </a:srgbClr>
                </a:solidFill>
                <a:latin typeface="Comic Sans MS" pitchFamily="66" charset="0"/>
              </a:rPr>
              <a:t>A</a:t>
            </a:r>
          </a:p>
          <a:p>
            <a:pPr lvl="0"/>
            <a:r>
              <a:rPr lang="en-US" sz="1600" b="1" dirty="0" smtClean="0">
                <a:solidFill>
                  <a:srgbClr val="F9B639">
                    <a:lumMod val="60000"/>
                    <a:lumOff val="40000"/>
                  </a:srgbClr>
                </a:solidFill>
                <a:latin typeface="Comic Sans MS" pitchFamily="66" charset="0"/>
              </a:rPr>
              <a:t>L</a:t>
            </a:r>
          </a:p>
          <a:p>
            <a:pPr lvl="0"/>
            <a:endParaRPr lang="en-US" sz="1600" b="1" dirty="0">
              <a:solidFill>
                <a:srgbClr val="F9B639">
                  <a:lumMod val="60000"/>
                  <a:lumOff val="40000"/>
                </a:srgbClr>
              </a:solidFill>
              <a:latin typeface="Comic Sans MS" pitchFamily="66" charset="0"/>
            </a:endParaRPr>
          </a:p>
          <a:p>
            <a:pPr lvl="0"/>
            <a:r>
              <a:rPr lang="en-US" sz="1600" b="1" dirty="0" smtClean="0">
                <a:solidFill>
                  <a:srgbClr val="F9B639">
                    <a:lumMod val="60000"/>
                    <a:lumOff val="40000"/>
                  </a:srgbClr>
                </a:solidFill>
                <a:latin typeface="Comic Sans MS" pitchFamily="66" charset="0"/>
              </a:rPr>
              <a:t>A</a:t>
            </a:r>
          </a:p>
          <a:p>
            <a:pPr lvl="0"/>
            <a:r>
              <a:rPr lang="en-US" sz="1600" b="1" dirty="0" smtClean="0">
                <a:solidFill>
                  <a:srgbClr val="F9B639">
                    <a:lumMod val="60000"/>
                    <a:lumOff val="40000"/>
                  </a:srgbClr>
                </a:solidFill>
                <a:latin typeface="Comic Sans MS" pitchFamily="66" charset="0"/>
              </a:rPr>
              <a:t>M</a:t>
            </a:r>
          </a:p>
          <a:p>
            <a:pPr lvl="0"/>
            <a:r>
              <a:rPr lang="en-US" sz="1600" b="1" dirty="0" smtClean="0">
                <a:solidFill>
                  <a:srgbClr val="F9B639">
                    <a:lumMod val="60000"/>
                    <a:lumOff val="40000"/>
                  </a:srgbClr>
                </a:solidFill>
                <a:latin typeface="Comic Sans MS" pitchFamily="66" charset="0"/>
              </a:rPr>
              <a:t>E</a:t>
            </a:r>
          </a:p>
          <a:p>
            <a:pPr lvl="0"/>
            <a:r>
              <a:rPr lang="en-US" sz="1600" b="1" dirty="0" smtClean="0">
                <a:solidFill>
                  <a:srgbClr val="F9B639">
                    <a:lumMod val="60000"/>
                    <a:lumOff val="40000"/>
                  </a:srgbClr>
                </a:solidFill>
                <a:latin typeface="Comic Sans MS" pitchFamily="66" charset="0"/>
              </a:rPr>
              <a:t>R</a:t>
            </a:r>
          </a:p>
          <a:p>
            <a:pPr lvl="0"/>
            <a:r>
              <a:rPr lang="en-US" sz="1600" b="1" dirty="0" smtClean="0">
                <a:solidFill>
                  <a:srgbClr val="F9B639">
                    <a:lumMod val="60000"/>
                    <a:lumOff val="40000"/>
                  </a:srgbClr>
                </a:solidFill>
                <a:latin typeface="Comic Sans MS" pitchFamily="66" charset="0"/>
              </a:rPr>
              <a:t>I</a:t>
            </a:r>
          </a:p>
          <a:p>
            <a:pPr lvl="0"/>
            <a:r>
              <a:rPr lang="en-US" sz="1600" b="1" dirty="0" smtClean="0">
                <a:solidFill>
                  <a:srgbClr val="F9B639">
                    <a:lumMod val="60000"/>
                    <a:lumOff val="40000"/>
                  </a:srgbClr>
                </a:solidFill>
                <a:latin typeface="Comic Sans MS" pitchFamily="66" charset="0"/>
              </a:rPr>
              <a:t>C</a:t>
            </a:r>
          </a:p>
          <a:p>
            <a:pPr lvl="0"/>
            <a:r>
              <a:rPr lang="en-US" sz="1600" b="1" dirty="0" smtClean="0">
                <a:solidFill>
                  <a:srgbClr val="F9B639">
                    <a:lumMod val="60000"/>
                    <a:lumOff val="40000"/>
                  </a:srgbClr>
                </a:solidFill>
                <a:latin typeface="Comic Sans MS" pitchFamily="66" charset="0"/>
              </a:rPr>
              <a:t>A</a:t>
            </a:r>
          </a:p>
          <a:p>
            <a:pPr lvl="0"/>
            <a:endParaRPr lang="en-US" sz="1600" b="1" dirty="0" smtClean="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a:p>
            <a:pPr lvl="0"/>
            <a:endParaRPr lang="en-US" sz="2000" b="1" dirty="0">
              <a:solidFill>
                <a:srgbClr val="F9B639">
                  <a:lumMod val="60000"/>
                  <a:lumOff val="40000"/>
                </a:srgbClr>
              </a:solidFill>
              <a:latin typeface="Comic Sans MS" pitchFamily="66" charset="0"/>
            </a:endParaRPr>
          </a:p>
        </p:txBody>
      </p:sp>
      <p:sp>
        <p:nvSpPr>
          <p:cNvPr id="4" name="TextBox 3"/>
          <p:cNvSpPr txBox="1"/>
          <p:nvPr/>
        </p:nvSpPr>
        <p:spPr>
          <a:xfrm>
            <a:off x="533400" y="381000"/>
            <a:ext cx="7086600" cy="400110"/>
          </a:xfrm>
          <a:prstGeom prst="rect">
            <a:avLst/>
          </a:prstGeom>
          <a:noFill/>
        </p:spPr>
        <p:txBody>
          <a:bodyPr wrap="square" rtlCol="0">
            <a:spAutoFit/>
          </a:bodyPr>
          <a:lstStyle/>
          <a:p>
            <a:pPr algn="ctr"/>
            <a:r>
              <a:rPr lang="en-US" sz="2000" dirty="0" smtClean="0">
                <a:solidFill>
                  <a:schemeClr val="accent1">
                    <a:lumMod val="50000"/>
                  </a:schemeClr>
                </a:solidFill>
                <a:latin typeface="Comic Sans MS" pitchFamily="66" charset="0"/>
              </a:rPr>
              <a:t>Slavery in the Colonies</a:t>
            </a:r>
            <a:endParaRPr lang="en-US" sz="2000" dirty="0">
              <a:solidFill>
                <a:schemeClr val="accent1">
                  <a:lumMod val="50000"/>
                </a:schemeClr>
              </a:solidFill>
              <a:latin typeface="Comic Sans MS" pitchFamily="66" charset="0"/>
            </a:endParaRPr>
          </a:p>
        </p:txBody>
      </p:sp>
      <p:sp>
        <p:nvSpPr>
          <p:cNvPr id="5" name="TextBox 4"/>
          <p:cNvSpPr txBox="1"/>
          <p:nvPr/>
        </p:nvSpPr>
        <p:spPr>
          <a:xfrm>
            <a:off x="533400" y="914400"/>
            <a:ext cx="7086600" cy="5355312"/>
          </a:xfrm>
          <a:prstGeom prst="rect">
            <a:avLst/>
          </a:prstGeom>
          <a:noFill/>
        </p:spPr>
        <p:txBody>
          <a:bodyPr wrap="square" rtlCol="0">
            <a:spAutoFit/>
          </a:bodyPr>
          <a:lstStyle/>
          <a:p>
            <a:pPr marL="285750" indent="-285750">
              <a:buFont typeface="Wingdings" pitchFamily="2" charset="2"/>
              <a:buChar char="v"/>
            </a:pPr>
            <a:r>
              <a:rPr lang="en-US" dirty="0" smtClean="0">
                <a:solidFill>
                  <a:schemeClr val="accent5">
                    <a:lumMod val="50000"/>
                  </a:schemeClr>
                </a:solidFill>
              </a:rPr>
              <a:t>Upon reaching America, families were separated and people were held in slave prisons and distribution centers. Slaves were treated like cattle.</a:t>
            </a:r>
          </a:p>
          <a:p>
            <a:pPr marL="285750" indent="-285750">
              <a:buFont typeface="Wingdings" pitchFamily="2" charset="2"/>
              <a:buChar char="v"/>
            </a:pPr>
            <a:endParaRPr lang="en-US" dirty="0">
              <a:solidFill>
                <a:schemeClr val="accent5">
                  <a:lumMod val="50000"/>
                </a:schemeClr>
              </a:solidFill>
            </a:endParaRPr>
          </a:p>
          <a:p>
            <a:pPr marL="285750" indent="-285750">
              <a:buFont typeface="Wingdings" pitchFamily="2" charset="2"/>
              <a:buChar char="v"/>
            </a:pPr>
            <a:r>
              <a:rPr lang="en-US" dirty="0" smtClean="0">
                <a:solidFill>
                  <a:schemeClr val="accent5">
                    <a:lumMod val="50000"/>
                  </a:schemeClr>
                </a:solidFill>
              </a:rPr>
              <a:t>Some were sold into gang labor where they worked under an overseer that would beat or whip men if they failed to work as hard or as fast as they thought they should.</a:t>
            </a:r>
          </a:p>
          <a:p>
            <a:pPr marL="285750" indent="-285750">
              <a:buFont typeface="Wingdings" pitchFamily="2" charset="2"/>
              <a:buChar char="v"/>
            </a:pPr>
            <a:endParaRPr lang="en-US" dirty="0">
              <a:solidFill>
                <a:schemeClr val="accent5">
                  <a:lumMod val="50000"/>
                </a:schemeClr>
              </a:solidFill>
            </a:endParaRPr>
          </a:p>
          <a:p>
            <a:pPr marL="285750" indent="-285750">
              <a:buFont typeface="Wingdings" pitchFamily="2" charset="2"/>
              <a:buChar char="v"/>
            </a:pPr>
            <a:r>
              <a:rPr lang="en-US" dirty="0" smtClean="0">
                <a:solidFill>
                  <a:schemeClr val="accent5">
                    <a:lumMod val="50000"/>
                  </a:schemeClr>
                </a:solidFill>
              </a:rPr>
              <a:t>Slaves were not permitted to own property or to learn to read or write.  They had no rights at all, even if their owners beat, whipped, or killed them.  Children began work at 7 years old.</a:t>
            </a:r>
          </a:p>
          <a:p>
            <a:pPr marL="285750" indent="-285750">
              <a:buFont typeface="Wingdings" pitchFamily="2" charset="2"/>
              <a:buChar char="v"/>
            </a:pPr>
            <a:endParaRPr lang="en-US" dirty="0">
              <a:solidFill>
                <a:schemeClr val="accent5">
                  <a:lumMod val="50000"/>
                </a:schemeClr>
              </a:solidFill>
            </a:endParaRPr>
          </a:p>
          <a:p>
            <a:pPr marL="285750" indent="-285750">
              <a:buFont typeface="Wingdings" pitchFamily="2" charset="2"/>
              <a:buChar char="v"/>
            </a:pPr>
            <a:r>
              <a:rPr lang="en-US" dirty="0" smtClean="0">
                <a:solidFill>
                  <a:schemeClr val="accent5">
                    <a:lumMod val="50000"/>
                  </a:schemeClr>
                </a:solidFill>
              </a:rPr>
              <a:t>Sometimes slaves rebelled especially when conditions were very harsh, but rebellions were greatly feared by plantation owners and handled with brutal force.</a:t>
            </a:r>
          </a:p>
          <a:p>
            <a:pPr marL="285750" indent="-285750">
              <a:buFont typeface="Wingdings" pitchFamily="2" charset="2"/>
              <a:buChar char="v"/>
            </a:pPr>
            <a:endParaRPr lang="en-US" dirty="0">
              <a:solidFill>
                <a:schemeClr val="accent5">
                  <a:lumMod val="50000"/>
                </a:schemeClr>
              </a:solidFill>
            </a:endParaRPr>
          </a:p>
          <a:p>
            <a:pPr marL="285750" indent="-285750">
              <a:buFont typeface="Wingdings" pitchFamily="2" charset="2"/>
              <a:buChar char="v"/>
            </a:pPr>
            <a:r>
              <a:rPr lang="en-US" dirty="0" smtClean="0">
                <a:solidFill>
                  <a:schemeClr val="accent5">
                    <a:lumMod val="50000"/>
                  </a:schemeClr>
                </a:solidFill>
              </a:rPr>
              <a:t>Slaves were used all over the colonies, but the most were used in the southern colonies to plant and harvest tobacco, indigo, and rice.</a:t>
            </a:r>
          </a:p>
        </p:txBody>
      </p:sp>
    </p:spTree>
    <p:extLst>
      <p:ext uri="{BB962C8B-B14F-4D97-AF65-F5344CB8AC3E}">
        <p14:creationId xmlns:p14="http://schemas.microsoft.com/office/powerpoint/2010/main" val="3812609595"/>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9851</TotalTime>
  <Words>1481</Words>
  <Application>Microsoft Office PowerPoint</Application>
  <PresentationFormat>On-screen Show (4:3)</PresentationFormat>
  <Paragraphs>409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Early American Colonies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American Colonies</dc:title>
  <dc:creator>Angie Barnett</dc:creator>
  <cp:lastModifiedBy>Angie Barnett</cp:lastModifiedBy>
  <cp:revision>55</cp:revision>
  <dcterms:created xsi:type="dcterms:W3CDTF">2013-01-21T01:45:25Z</dcterms:created>
  <dcterms:modified xsi:type="dcterms:W3CDTF">2014-11-10T03:05:16Z</dcterms:modified>
</cp:coreProperties>
</file>