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58" r:id="rId6"/>
    <p:sldId id="259" r:id="rId7"/>
    <p:sldId id="260"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A9B52D6-B834-4889-9875-03AC54E23439}" type="datetimeFigureOut">
              <a:rPr lang="en-US" smtClean="0"/>
              <a:t>1/11/2015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72640F6-E4B6-44B8-90F9-4A297BF06FCE}"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40F6-E4B6-44B8-90F9-4A297BF06FCE}"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40F6-E4B6-44B8-90F9-4A297BF06FCE}"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40F6-E4B6-44B8-90F9-4A297BF06FCE}"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40F6-E4B6-44B8-90F9-4A297BF06FC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40F6-E4B6-44B8-90F9-4A297BF06FCE}"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640F6-E4B6-44B8-90F9-4A297BF06FCE}"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640F6-E4B6-44B8-90F9-4A297BF06FCE}"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2640F6-E4B6-44B8-90F9-4A297BF06FC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40F6-E4B6-44B8-90F9-4A297BF06FC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B52D6-B834-4889-9875-03AC54E23439}" type="datetimeFigureOut">
              <a:rPr lang="en-US" smtClean="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40F6-E4B6-44B8-90F9-4A297BF06FC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A9B52D6-B834-4889-9875-03AC54E23439}" type="datetimeFigureOut">
              <a:rPr lang="en-US" smtClean="0"/>
              <a:t>1/11/2015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72640F6-E4B6-44B8-90F9-4A297BF06FC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Seack6kqiG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fortedwards.org/" TargetMode="External"/><Relationship Id="rId2" Type="http://schemas.openxmlformats.org/officeDocument/2006/relationships/hyperlink" Target="http://www.youtube.com/watch?v=Seack6kqiGk" TargetMode="External"/><Relationship Id="rId1" Type="http://schemas.openxmlformats.org/officeDocument/2006/relationships/slideLayout" Target="../slideLayouts/slideLayout7.xml"/><Relationship Id="rId5" Type="http://schemas.openxmlformats.org/officeDocument/2006/relationships/hyperlink" Target="http://www.shmoop.com/french-indian-war/timeline.html" TargetMode="External"/><Relationship Id="rId4" Type="http://schemas.openxmlformats.org/officeDocument/2006/relationships/hyperlink" Target="http://totallyhistory.com/french-and-indian-w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Comic Sans MS" pitchFamily="66" charset="0"/>
              </a:rPr>
              <a:t>French and Indian War</a:t>
            </a:r>
            <a:br>
              <a:rPr lang="en-US" sz="4000" dirty="0" smtClean="0">
                <a:latin typeface="Comic Sans MS" pitchFamily="66" charset="0"/>
              </a:rPr>
            </a:br>
            <a:endParaRPr lang="en-US" sz="4000"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7600"/>
            <a:ext cx="2971800" cy="24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upload.wikimedia.org/wikipedia/commons/thumb/d/d1/The_Victory_of_Montcalms_Troops_at_Carillon_by_Henry_Alexander_Ogden.JPG/300px-The_Victory_of_Montcalms_Troops_at_Carillon_by_Henry_Alexander_Og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72802"/>
            <a:ext cx="28575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4572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612844"/>
            <a:ext cx="3733800" cy="5632311"/>
          </a:xfrm>
          <a:prstGeom prst="rect">
            <a:avLst/>
          </a:prstGeom>
          <a:noFill/>
        </p:spPr>
        <p:txBody>
          <a:bodyPr wrap="square" rtlCol="0">
            <a:spAutoFit/>
          </a:bodyPr>
          <a:lstStyle/>
          <a:p>
            <a:pPr marL="285750" indent="-285750">
              <a:buFont typeface="Arial" pitchFamily="34" charset="0"/>
              <a:buChar char="•"/>
            </a:pPr>
            <a:r>
              <a:rPr lang="en-US" dirty="0" smtClean="0"/>
              <a:t>The French used the St. Lawrence River for trade, and it also provided a border between French and British land.</a:t>
            </a:r>
          </a:p>
          <a:p>
            <a:pPr marL="285750" indent="-285750">
              <a:buFont typeface="Arial" pitchFamily="34" charset="0"/>
              <a:buChar char="•"/>
            </a:pPr>
            <a:endParaRPr lang="en-US" dirty="0"/>
          </a:p>
          <a:p>
            <a:pPr marL="285750" indent="-285750">
              <a:buFont typeface="Arial" pitchFamily="34" charset="0"/>
              <a:buChar char="•"/>
            </a:pPr>
            <a:r>
              <a:rPr lang="en-US" dirty="0" smtClean="0"/>
              <a:t>Washington would have his only surrender in his military career at Fort Necessity.  This fort was built by Washington and his troops to protect them from French troops as they retreated from Fort Duquesne.</a:t>
            </a:r>
          </a:p>
          <a:p>
            <a:pPr marL="285750" indent="-285750">
              <a:buFont typeface="Arial" pitchFamily="34" charset="0"/>
              <a:buChar char="•"/>
            </a:pPr>
            <a:endParaRPr lang="en-US" dirty="0"/>
          </a:p>
          <a:p>
            <a:pPr marL="285750" indent="-285750">
              <a:buFont typeface="Arial" pitchFamily="34" charset="0"/>
              <a:buChar char="•"/>
            </a:pPr>
            <a:r>
              <a:rPr lang="en-US" dirty="0" smtClean="0"/>
              <a:t>Fort Ticonderoga was in New Hampshire with the Green Mountain Boys and Ethan Allen.</a:t>
            </a:r>
          </a:p>
          <a:p>
            <a:pPr marL="285750" indent="-285750">
              <a:buFont typeface="Arial" pitchFamily="34" charset="0"/>
              <a:buChar char="•"/>
            </a:pPr>
            <a:endParaRPr lang="en-US" dirty="0" smtClean="0"/>
          </a:p>
          <a:p>
            <a:pPr marL="285750" indent="-285750">
              <a:buFont typeface="Arial" pitchFamily="34" charset="0"/>
              <a:buChar char="•"/>
            </a:pPr>
            <a:r>
              <a:rPr lang="en-US" dirty="0" smtClean="0"/>
              <a:t>Fort Loudon is in present day Tennessee.</a:t>
            </a:r>
            <a:endParaRPr lang="en-US" dirty="0"/>
          </a:p>
        </p:txBody>
      </p:sp>
    </p:spTree>
    <p:extLst>
      <p:ext uri="{BB962C8B-B14F-4D97-AF65-F5344CB8AC3E}">
        <p14:creationId xmlns:p14="http://schemas.microsoft.com/office/powerpoint/2010/main" val="268230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db3b8.medialib.glogster.com/thumbnails/d46f1da166304da8362073f7c49c7cc8ece26f72f44b9d0765ea6eb6ce0fc04c/french-and-indian-war-timeline-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otallyhistory.com/wp-content/uploads/2011/06/French-Indian-Wa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90805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477000"/>
            <a:ext cx="8915400" cy="381000"/>
          </a:xfrm>
          <a:prstGeom prst="rect">
            <a:avLst/>
          </a:prstGeom>
          <a:noFill/>
        </p:spPr>
        <p:txBody>
          <a:bodyPr wrap="square" rtlCol="0">
            <a:spAutoFit/>
          </a:bodyPr>
          <a:lstStyle/>
          <a:p>
            <a:pPr algn="ctr"/>
            <a:r>
              <a:rPr lang="en-US" b="1" dirty="0" smtClean="0">
                <a:solidFill>
                  <a:schemeClr val="accent1">
                    <a:lumMod val="60000"/>
                    <a:lumOff val="40000"/>
                  </a:schemeClr>
                </a:solidFill>
              </a:rPr>
              <a:t>Land before the French and Indian War </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248288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naldchrzan.com/NWtimeline/NWimages/nw_amhist_imgs/nwfrenchindianwar_imgs/french_indian_war_1763_ioni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528028"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3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dn.dipity.com/uploads/events/d6ee2ce87e3eef6f1f7b10e191f01649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6172200"/>
            <a:ext cx="8534400" cy="381000"/>
          </a:xfrm>
          <a:prstGeom prst="rect">
            <a:avLst/>
          </a:prstGeom>
          <a:noFill/>
        </p:spPr>
        <p:txBody>
          <a:bodyPr wrap="square" rtlCol="0">
            <a:spAutoFit/>
          </a:bodyPr>
          <a:lstStyle/>
          <a:p>
            <a:pPr algn="ctr"/>
            <a:r>
              <a:rPr lang="en-US" b="1" dirty="0" smtClean="0">
                <a:solidFill>
                  <a:schemeClr val="accent1">
                    <a:lumMod val="60000"/>
                    <a:lumOff val="40000"/>
                  </a:schemeClr>
                </a:solidFill>
              </a:rPr>
              <a:t>Land after the French and Indian War</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155857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3733800"/>
            <a:ext cx="7748195" cy="2209800"/>
          </a:xfrm>
        </p:spPr>
        <p:txBody>
          <a:bodyPr>
            <a:normAutofit/>
          </a:bodyPr>
          <a:lstStyle/>
          <a:p>
            <a:r>
              <a:rPr lang="en-US" sz="2800" b="1" dirty="0" smtClean="0">
                <a:ln>
                  <a:solidFill>
                    <a:srgbClr val="FFC000"/>
                  </a:solidFill>
                </a:ln>
                <a:solidFill>
                  <a:srgbClr val="FFC000"/>
                </a:solidFill>
                <a:hlinkClick r:id="rId2"/>
              </a:rPr>
              <a:t>The Road to Revolution</a:t>
            </a:r>
            <a:endParaRPr lang="en-US" sz="2800" b="1" dirty="0">
              <a:ln>
                <a:solidFill>
                  <a:srgbClr val="FFC000"/>
                </a:solidFill>
              </a:ln>
              <a:solidFill>
                <a:srgbClr val="FFC000"/>
              </a:solidFill>
            </a:endParaRPr>
          </a:p>
          <a:p>
            <a:endParaRPr lang="en-US" sz="2800" b="1" dirty="0" smtClean="0">
              <a:solidFill>
                <a:schemeClr val="accent5">
                  <a:lumMod val="60000"/>
                  <a:lumOff val="40000"/>
                </a:schemeClr>
              </a:solidFill>
            </a:endParaRPr>
          </a:p>
          <a:p>
            <a:pPr marL="342900" indent="-342900" algn="l">
              <a:buFont typeface="Wingdings" pitchFamily="2" charset="2"/>
              <a:buChar char="§"/>
            </a:pPr>
            <a:r>
              <a:rPr lang="en-US" b="1" dirty="0" smtClean="0">
                <a:solidFill>
                  <a:schemeClr val="accent1">
                    <a:lumMod val="60000"/>
                    <a:lumOff val="40000"/>
                  </a:schemeClr>
                </a:solidFill>
              </a:rPr>
              <a:t>How does the French and Indian War affect the colonists?</a:t>
            </a:r>
          </a:p>
          <a:p>
            <a:pPr marL="342900" indent="-342900" algn="l">
              <a:buFont typeface="Wingdings" pitchFamily="2" charset="2"/>
              <a:buChar char="§"/>
            </a:pPr>
            <a:r>
              <a:rPr lang="en-US" b="1" dirty="0" smtClean="0">
                <a:solidFill>
                  <a:schemeClr val="accent1">
                    <a:lumMod val="60000"/>
                    <a:lumOff val="40000"/>
                  </a:schemeClr>
                </a:solidFill>
              </a:rPr>
              <a:t>What would have happened if France had won?</a:t>
            </a:r>
            <a:endParaRPr lang="en-US" b="1" dirty="0">
              <a:solidFill>
                <a:schemeClr val="accent1">
                  <a:lumMod val="60000"/>
                  <a:lumOff val="40000"/>
                </a:schemeClr>
              </a:solidFill>
            </a:endParaRPr>
          </a:p>
        </p:txBody>
      </p:sp>
      <p:sp>
        <p:nvSpPr>
          <p:cNvPr id="2" name="TextBox 1"/>
          <p:cNvSpPr txBox="1"/>
          <p:nvPr/>
        </p:nvSpPr>
        <p:spPr>
          <a:xfrm>
            <a:off x="533400" y="533400"/>
            <a:ext cx="8077200" cy="2369880"/>
          </a:xfrm>
          <a:prstGeom prst="rect">
            <a:avLst/>
          </a:prstGeom>
          <a:noFill/>
        </p:spPr>
        <p:txBody>
          <a:bodyPr wrap="square" rtlCol="0">
            <a:spAutoFit/>
          </a:bodyPr>
          <a:lstStyle/>
          <a:p>
            <a:pPr algn="ctr"/>
            <a:r>
              <a:rPr lang="en-US" sz="2800" b="1" dirty="0" smtClean="0">
                <a:solidFill>
                  <a:schemeClr val="accent1">
                    <a:lumMod val="60000"/>
                    <a:lumOff val="40000"/>
                  </a:schemeClr>
                </a:solidFill>
              </a:rPr>
              <a:t>Discussion</a:t>
            </a:r>
          </a:p>
          <a:p>
            <a:pPr algn="ctr"/>
            <a:endParaRPr lang="en-US" sz="2000" b="1" dirty="0">
              <a:solidFill>
                <a:schemeClr val="accent1">
                  <a:lumMod val="60000"/>
                  <a:lumOff val="40000"/>
                </a:schemeClr>
              </a:solidFill>
            </a:endParaRPr>
          </a:p>
          <a:p>
            <a:pPr marL="342900" indent="-342900">
              <a:buFont typeface="Arial" pitchFamily="34" charset="0"/>
              <a:buChar char="•"/>
            </a:pPr>
            <a:r>
              <a:rPr lang="en-US" sz="2000" b="1" dirty="0" smtClean="0">
                <a:solidFill>
                  <a:schemeClr val="accent1">
                    <a:lumMod val="60000"/>
                    <a:lumOff val="40000"/>
                  </a:schemeClr>
                </a:solidFill>
              </a:rPr>
              <a:t>Compare and contrast the maps.  Describe the differences and similarities. </a:t>
            </a:r>
          </a:p>
          <a:p>
            <a:pPr marL="342900" indent="-342900">
              <a:buFont typeface="Arial" pitchFamily="34" charset="0"/>
              <a:buChar char="•"/>
            </a:pPr>
            <a:r>
              <a:rPr lang="en-US" sz="2000" b="1" dirty="0" smtClean="0">
                <a:solidFill>
                  <a:schemeClr val="accent1">
                    <a:lumMod val="60000"/>
                    <a:lumOff val="40000"/>
                  </a:schemeClr>
                </a:solidFill>
              </a:rPr>
              <a:t>What conclusions can you draw from these maps.</a:t>
            </a:r>
          </a:p>
          <a:p>
            <a:pPr marL="342900" indent="-342900">
              <a:buFont typeface="Arial" pitchFamily="34" charset="0"/>
              <a:buChar char="•"/>
            </a:pPr>
            <a:r>
              <a:rPr lang="en-US" sz="2000" b="1" dirty="0" smtClean="0">
                <a:solidFill>
                  <a:schemeClr val="accent1">
                    <a:lumMod val="60000"/>
                    <a:lumOff val="40000"/>
                  </a:schemeClr>
                </a:solidFill>
              </a:rPr>
              <a:t>If the outcome of the war had been different, how would it have affected America?</a:t>
            </a:r>
            <a:endParaRPr lang="en-US" sz="2000" b="1" dirty="0">
              <a:solidFill>
                <a:schemeClr val="accent1">
                  <a:lumMod val="75000"/>
                </a:schemeClr>
              </a:solidFill>
            </a:endParaRPr>
          </a:p>
        </p:txBody>
      </p:sp>
    </p:spTree>
    <p:extLst>
      <p:ext uri="{BB962C8B-B14F-4D97-AF65-F5344CB8AC3E}">
        <p14:creationId xmlns:p14="http://schemas.microsoft.com/office/powerpoint/2010/main" val="83898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6555641"/>
          </a:xfrm>
          <a:prstGeom prst="rect">
            <a:avLst/>
          </a:prstGeom>
          <a:noFill/>
        </p:spPr>
        <p:txBody>
          <a:bodyPr wrap="square" rtlCol="0">
            <a:spAutoFit/>
          </a:bodyPr>
          <a:lstStyle/>
          <a:p>
            <a:pPr algn="ctr"/>
            <a:r>
              <a:rPr lang="en-US" sz="2000" b="1" dirty="0" smtClean="0">
                <a:solidFill>
                  <a:schemeClr val="accent1">
                    <a:lumMod val="60000"/>
                    <a:lumOff val="40000"/>
                  </a:schemeClr>
                </a:solidFill>
              </a:rPr>
              <a:t>Events leading to the Revolutionary War</a:t>
            </a:r>
          </a:p>
          <a:p>
            <a:pPr algn="ctr"/>
            <a:endParaRPr lang="en-US" sz="2000" b="1" dirty="0">
              <a:solidFill>
                <a:schemeClr val="accent1">
                  <a:lumMod val="60000"/>
                  <a:lumOff val="40000"/>
                </a:schemeClr>
              </a:solidFill>
            </a:endParaRPr>
          </a:p>
          <a:p>
            <a:pPr marL="342900" indent="-342900">
              <a:buFont typeface="Wingdings" pitchFamily="2" charset="2"/>
              <a:buChar char="v"/>
            </a:pPr>
            <a:r>
              <a:rPr lang="en-US" sz="2000" dirty="0">
                <a:latin typeface="+mj-lt"/>
              </a:rPr>
              <a:t>The French and Indian War was fought between 1754 and 1763, when the British faced a combined army of Native Americans and the French for control of the eastern portion of North America. </a:t>
            </a:r>
            <a:endParaRPr lang="en-US" sz="2000" dirty="0" smtClean="0">
              <a:latin typeface="+mj-lt"/>
            </a:endParaRPr>
          </a:p>
          <a:p>
            <a:pPr marL="342900" indent="-342900">
              <a:buFont typeface="Wingdings" pitchFamily="2" charset="2"/>
              <a:buChar char="v"/>
            </a:pPr>
            <a:r>
              <a:rPr lang="en-US" sz="2000" dirty="0" smtClean="0">
                <a:latin typeface="+mj-lt"/>
              </a:rPr>
              <a:t>The </a:t>
            </a:r>
            <a:r>
              <a:rPr lang="en-US" sz="2000" dirty="0">
                <a:latin typeface="+mj-lt"/>
              </a:rPr>
              <a:t>battles that were fought helped shape the future of the United States, with </a:t>
            </a:r>
            <a:r>
              <a:rPr lang="en-US" sz="2000" dirty="0" smtClean="0">
                <a:latin typeface="+mj-lt"/>
              </a:rPr>
              <a:t>George Washington </a:t>
            </a:r>
            <a:r>
              <a:rPr lang="en-US" sz="2000" dirty="0">
                <a:latin typeface="+mj-lt"/>
              </a:rPr>
              <a:t>serving as a colonel in the British army. </a:t>
            </a:r>
            <a:endParaRPr lang="en-US" sz="2000" dirty="0" smtClean="0">
              <a:latin typeface="+mj-lt"/>
            </a:endParaRPr>
          </a:p>
          <a:p>
            <a:pPr marL="342900" indent="-342900">
              <a:buFont typeface="Wingdings" pitchFamily="2" charset="2"/>
              <a:buChar char="v"/>
            </a:pPr>
            <a:r>
              <a:rPr lang="en-US" sz="2000" dirty="0">
                <a:latin typeface="+mj-lt"/>
              </a:rPr>
              <a:t>To finance the war, England had gone into debt. Since the war was fought mainly to protect the borders of the American colonies, the English government decided to make the Americans pay for most of that debt. This, naturally, created great unrest in America. </a:t>
            </a:r>
            <a:endParaRPr lang="en-US" sz="2000" dirty="0" smtClean="0">
              <a:latin typeface="+mj-lt"/>
            </a:endParaRPr>
          </a:p>
          <a:p>
            <a:pPr marL="342900" indent="-342900">
              <a:buFont typeface="Wingdings" pitchFamily="2" charset="2"/>
              <a:buChar char="v"/>
            </a:pPr>
            <a:r>
              <a:rPr lang="en-US" sz="2000" dirty="0">
                <a:latin typeface="+mj-lt"/>
              </a:rPr>
              <a:t>The French and Indian War, as Americans called it, showed the American colonists how powerful the English army and navy could be. It also showed how vulnerable these same troops could be. The Americans noticed the effectiveness of the guerrilla tactics used by the French and Native Americans. When the British tried to keep the American colonies from rebelling in 1775, the British troops faced the same kind of tactics. </a:t>
            </a:r>
          </a:p>
          <a:p>
            <a:pPr marL="342900" indent="-342900">
              <a:buFont typeface="Wingdings" pitchFamily="2" charset="2"/>
              <a:buChar char="v"/>
            </a:pPr>
            <a:r>
              <a:rPr lang="en-US" sz="2000" dirty="0" smtClean="0">
                <a:latin typeface="+mj-lt"/>
              </a:rPr>
              <a:t>Although </a:t>
            </a:r>
            <a:r>
              <a:rPr lang="en-US" sz="2000" dirty="0">
                <a:latin typeface="+mj-lt"/>
              </a:rPr>
              <a:t>Britain won the war, the effects led to the Declaration of independence just 13 years after the war's conclusion. </a:t>
            </a:r>
            <a:br>
              <a:rPr lang="en-US" sz="2000" dirty="0">
                <a:latin typeface="+mj-lt"/>
              </a:rPr>
            </a:br>
            <a:r>
              <a:rPr lang="en-US" sz="2000" dirty="0">
                <a:latin typeface="+mj-lt"/>
              </a:rPr>
              <a:t/>
            </a:r>
            <a:br>
              <a:rPr lang="en-US" sz="2000" dirty="0">
                <a:latin typeface="+mj-lt"/>
              </a:rPr>
            </a:br>
            <a:endParaRPr lang="en-US" sz="2000" b="1" dirty="0">
              <a:solidFill>
                <a:schemeClr val="accent1">
                  <a:lumMod val="60000"/>
                  <a:lumOff val="40000"/>
                </a:schemeClr>
              </a:solidFill>
              <a:latin typeface="+mj-lt"/>
            </a:endParaRPr>
          </a:p>
        </p:txBody>
      </p:sp>
    </p:spTree>
    <p:extLst>
      <p:ext uri="{BB962C8B-B14F-4D97-AF65-F5344CB8AC3E}">
        <p14:creationId xmlns:p14="http://schemas.microsoft.com/office/powerpoint/2010/main" val="212459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162800" cy="4524315"/>
          </a:xfrm>
          <a:prstGeom prst="rect">
            <a:avLst/>
          </a:prstGeom>
          <a:noFill/>
        </p:spPr>
        <p:txBody>
          <a:bodyPr wrap="square" rtlCol="0">
            <a:spAutoFit/>
          </a:bodyPr>
          <a:lstStyle/>
          <a:p>
            <a:pPr algn="ctr"/>
            <a:r>
              <a:rPr lang="en-US" sz="2400" dirty="0" smtClean="0">
                <a:solidFill>
                  <a:schemeClr val="accent3">
                    <a:lumMod val="50000"/>
                  </a:schemeClr>
                </a:solidFill>
                <a:effectLst>
                  <a:reflection blurRad="6350" stA="55000" endA="50" endPos="85000" dir="5400000" sy="-100000" algn="bl" rotWithShape="0"/>
                </a:effectLst>
                <a:latin typeface="Comic Sans MS" pitchFamily="66" charset="0"/>
              </a:rPr>
              <a:t>References</a:t>
            </a:r>
          </a:p>
          <a:p>
            <a:pPr algn="ctr"/>
            <a:endParaRPr lang="en-US" sz="2400" dirty="0" smtClean="0">
              <a:solidFill>
                <a:schemeClr val="accent3">
                  <a:lumMod val="50000"/>
                </a:schemeClr>
              </a:solidFill>
              <a:effectLst>
                <a:reflection blurRad="6350" stA="55000" endA="50" endPos="85000" dir="5400000" sy="-100000" algn="bl" rotWithShape="0"/>
              </a:effectLst>
              <a:latin typeface="Comic Sans MS" pitchFamily="66" charset="0"/>
            </a:endParaRPr>
          </a:p>
          <a:p>
            <a:pPr algn="ctr"/>
            <a:endParaRPr lang="en-US" sz="2400" dirty="0">
              <a:solidFill>
                <a:schemeClr val="accent3">
                  <a:lumMod val="50000"/>
                </a:schemeClr>
              </a:solidFill>
              <a:effectLst>
                <a:reflection blurRad="6350" stA="55000" endA="50" endPos="85000" dir="5400000" sy="-100000" algn="bl" rotWithShape="0"/>
              </a:effectLst>
              <a:latin typeface="Comic Sans MS" pitchFamily="66" charset="0"/>
            </a:endParaRPr>
          </a:p>
          <a:p>
            <a:pPr marL="285750" indent="-285750">
              <a:buFont typeface="Wingdings" pitchFamily="2" charset="2"/>
              <a:buChar char="Ø"/>
            </a:pPr>
            <a:r>
              <a:rPr lang="en-US" dirty="0" smtClean="0">
                <a:effectLst/>
                <a:latin typeface="Comic Sans MS" pitchFamily="66" charset="0"/>
              </a:rPr>
              <a:t>The Seven Years War retrieved at: </a:t>
            </a:r>
            <a:r>
              <a:rPr lang="en-US" dirty="0" smtClean="0">
                <a:effectLst/>
                <a:latin typeface="Comic Sans MS" pitchFamily="66" charset="0"/>
                <a:hlinkClick r:id="rId2"/>
              </a:rPr>
              <a:t>http</a:t>
            </a:r>
            <a:r>
              <a:rPr lang="en-US" dirty="0">
                <a:effectLst/>
                <a:latin typeface="Comic Sans MS" pitchFamily="66" charset="0"/>
                <a:hlinkClick r:id="rId2"/>
              </a:rPr>
              <a:t>://</a:t>
            </a:r>
            <a:r>
              <a:rPr lang="en-US" dirty="0" smtClean="0">
                <a:effectLst/>
                <a:latin typeface="Comic Sans MS" pitchFamily="66" charset="0"/>
                <a:hlinkClick r:id="rId2"/>
              </a:rPr>
              <a:t>www.youtube.com/watch?v=Seack6kqiGk</a:t>
            </a:r>
            <a:endParaRPr lang="en-US" dirty="0" smtClean="0">
              <a:effectLst/>
              <a:latin typeface="Comic Sans MS" pitchFamily="66" charset="0"/>
            </a:endParaRPr>
          </a:p>
          <a:p>
            <a:pPr marL="285750" indent="-285750">
              <a:buFont typeface="Wingdings" pitchFamily="2" charset="2"/>
              <a:buChar char="Ø"/>
            </a:pPr>
            <a:r>
              <a:rPr lang="en-US" dirty="0" smtClean="0">
                <a:effectLst/>
                <a:latin typeface="Comic Sans MS" pitchFamily="66" charset="0"/>
              </a:rPr>
              <a:t>Map page 2 retrieved at </a:t>
            </a:r>
            <a:r>
              <a:rPr lang="en-US" dirty="0" smtClean="0">
                <a:effectLst/>
                <a:latin typeface="Comic Sans MS" pitchFamily="66" charset="0"/>
                <a:hlinkClick r:id="rId3"/>
              </a:rPr>
              <a:t>www.fortedwards.org</a:t>
            </a:r>
            <a:endParaRPr lang="en-US" dirty="0" smtClean="0">
              <a:effectLst/>
              <a:latin typeface="Comic Sans MS" pitchFamily="66" charset="0"/>
            </a:endParaRPr>
          </a:p>
          <a:p>
            <a:pPr marL="285750" indent="-285750">
              <a:buFont typeface="Wingdings" pitchFamily="2" charset="2"/>
              <a:buChar char="Ø"/>
            </a:pPr>
            <a:r>
              <a:rPr lang="en-US" dirty="0" smtClean="0">
                <a:effectLst/>
                <a:latin typeface="Comic Sans MS" pitchFamily="66" charset="0"/>
              </a:rPr>
              <a:t>Map page </a:t>
            </a:r>
            <a:r>
              <a:rPr lang="en-US" dirty="0">
                <a:effectLst/>
                <a:latin typeface="Comic Sans MS" pitchFamily="66" charset="0"/>
              </a:rPr>
              <a:t>4 retrieved at </a:t>
            </a:r>
            <a:r>
              <a:rPr lang="en-US" dirty="0">
                <a:effectLst/>
                <a:latin typeface="Comic Sans MS" pitchFamily="66" charset="0"/>
                <a:hlinkClick r:id="rId4"/>
              </a:rPr>
              <a:t>http://totallyhistory.com/french-and-indian-war</a:t>
            </a:r>
            <a:r>
              <a:rPr lang="en-US" dirty="0" smtClean="0">
                <a:effectLst/>
                <a:latin typeface="Comic Sans MS" pitchFamily="66" charset="0"/>
                <a:hlinkClick r:id="rId4"/>
              </a:rPr>
              <a:t>/</a:t>
            </a:r>
            <a:endParaRPr lang="en-US" dirty="0" smtClean="0">
              <a:effectLst/>
              <a:latin typeface="Comic Sans MS" pitchFamily="66" charset="0"/>
            </a:endParaRPr>
          </a:p>
          <a:p>
            <a:pPr marL="285750" indent="-285750">
              <a:buFont typeface="Wingdings" pitchFamily="2" charset="2"/>
              <a:buChar char="Ø"/>
            </a:pPr>
            <a:r>
              <a:rPr lang="en-US" dirty="0" smtClean="0">
                <a:effectLst/>
                <a:latin typeface="Comic Sans MS" pitchFamily="66" charset="0"/>
              </a:rPr>
              <a:t>Map page 5 – </a:t>
            </a:r>
            <a:r>
              <a:rPr lang="en-US" dirty="0" err="1" smtClean="0">
                <a:effectLst/>
                <a:latin typeface="Comic Sans MS" pitchFamily="66" charset="0"/>
              </a:rPr>
              <a:t>Ionita</a:t>
            </a:r>
            <a:r>
              <a:rPr lang="en-US" dirty="0" smtClean="0">
                <a:effectLst/>
                <a:latin typeface="Comic Sans MS" pitchFamily="66" charset="0"/>
              </a:rPr>
              <a:t>, C. (2008). French and Indian War (1756-1763).</a:t>
            </a:r>
          </a:p>
          <a:p>
            <a:pPr marL="285750" indent="-285750">
              <a:buFont typeface="Wingdings" pitchFamily="2" charset="2"/>
              <a:buChar char="Ø"/>
            </a:pPr>
            <a:r>
              <a:rPr lang="en-US" dirty="0">
                <a:effectLst/>
                <a:latin typeface="Comic Sans MS" pitchFamily="66" charset="0"/>
                <a:hlinkClick r:id="rId5"/>
              </a:rPr>
              <a:t>http://</a:t>
            </a:r>
            <a:r>
              <a:rPr lang="en-US" dirty="0" smtClean="0">
                <a:effectLst/>
                <a:latin typeface="Comic Sans MS" pitchFamily="66" charset="0"/>
                <a:hlinkClick r:id="rId5"/>
              </a:rPr>
              <a:t>www.shmoop.com/french-indian-war/timeline.html</a:t>
            </a:r>
            <a:endParaRPr lang="en-US" dirty="0" smtClean="0">
              <a:effectLst/>
              <a:latin typeface="Comic Sans MS" pitchFamily="66" charset="0"/>
            </a:endParaRPr>
          </a:p>
          <a:p>
            <a:pPr marL="285750" indent="-285750">
              <a:buFont typeface="Wingdings" pitchFamily="2" charset="2"/>
              <a:buChar char="Ø"/>
            </a:pPr>
            <a:r>
              <a:rPr lang="en-US" dirty="0">
                <a:effectLst/>
                <a:latin typeface="Comic Sans MS" pitchFamily="66" charset="0"/>
              </a:rPr>
              <a:t>http://www.timetoast.com/timelines/the-french-and-indian-war-timeline--2</a:t>
            </a:r>
            <a:endParaRPr lang="en-US" dirty="0" smtClean="0">
              <a:effectLst/>
              <a:latin typeface="Comic Sans MS" pitchFamily="66" charset="0"/>
            </a:endParaRPr>
          </a:p>
          <a:p>
            <a:endParaRPr lang="en-US" dirty="0" smtClean="0">
              <a:effectLst/>
              <a:latin typeface="Comic Sans MS" pitchFamily="66" charset="0"/>
            </a:endParaRPr>
          </a:p>
          <a:p>
            <a:pPr marL="285750" indent="-285750">
              <a:buFont typeface="Wingdings" pitchFamily="2" charset="2"/>
              <a:buChar char="Ø"/>
            </a:pPr>
            <a:endParaRPr lang="en-US" dirty="0">
              <a:effectLst/>
              <a:latin typeface="Comic Sans MS" pitchFamily="66" charset="0"/>
            </a:endParaRPr>
          </a:p>
        </p:txBody>
      </p:sp>
    </p:spTree>
    <p:extLst>
      <p:ext uri="{BB962C8B-B14F-4D97-AF65-F5344CB8AC3E}">
        <p14:creationId xmlns:p14="http://schemas.microsoft.com/office/powerpoint/2010/main" val="1177529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252</TotalTime>
  <Words>432</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Hardcover</vt:lpstr>
      <vt:lpstr>French and Indian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and Indian War</dc:title>
  <dc:creator>Angie Barnett</dc:creator>
  <cp:lastModifiedBy>Angie Barnett</cp:lastModifiedBy>
  <cp:revision>17</cp:revision>
  <dcterms:created xsi:type="dcterms:W3CDTF">2013-03-14T01:01:07Z</dcterms:created>
  <dcterms:modified xsi:type="dcterms:W3CDTF">2015-01-12T03:23:57Z</dcterms:modified>
</cp:coreProperties>
</file>