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62" r:id="rId4"/>
    <p:sldId id="259" r:id="rId5"/>
    <p:sldId id="285" r:id="rId6"/>
    <p:sldId id="263" r:id="rId7"/>
    <p:sldId id="264" r:id="rId8"/>
    <p:sldId id="260" r:id="rId9"/>
    <p:sldId id="265" r:id="rId10"/>
    <p:sldId id="266" r:id="rId11"/>
    <p:sldId id="267" r:id="rId12"/>
    <p:sldId id="268" r:id="rId13"/>
    <p:sldId id="276" r:id="rId14"/>
    <p:sldId id="269" r:id="rId15"/>
    <p:sldId id="270" r:id="rId16"/>
    <p:sldId id="277" r:id="rId17"/>
    <p:sldId id="278" r:id="rId18"/>
    <p:sldId id="271" r:id="rId19"/>
    <p:sldId id="279" r:id="rId20"/>
    <p:sldId id="272" r:id="rId21"/>
    <p:sldId id="273" r:id="rId22"/>
    <p:sldId id="274" r:id="rId23"/>
    <p:sldId id="280" r:id="rId24"/>
    <p:sldId id="281" r:id="rId25"/>
    <p:sldId id="284" r:id="rId26"/>
    <p:sldId id="275" r:id="rId27"/>
    <p:sldId id="282" r:id="rId28"/>
    <p:sldId id="28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34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368"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dirty="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1E048BD9-609D-4AE3-B918-3E59EB070252}" type="datetimeFigureOut">
              <a:rPr lang="en-US" smtClean="0"/>
              <a:t>1/25/2016</a:t>
            </a:fld>
            <a:endParaRPr lang="en-US" dirty="0"/>
          </a:p>
        </p:txBody>
      </p:sp>
      <p:sp>
        <p:nvSpPr>
          <p:cNvPr id="17" name="Slide Number Placeholder 16"/>
          <p:cNvSpPr>
            <a:spLocks noGrp="1"/>
          </p:cNvSpPr>
          <p:nvPr>
            <p:ph type="sldNum" sz="quarter" idx="11"/>
          </p:nvPr>
        </p:nvSpPr>
        <p:spPr/>
        <p:txBody>
          <a:bodyPr/>
          <a:lstStyle/>
          <a:p>
            <a:fld id="{1DD5644E-0843-4EF6-9599-3A9132143341}" type="slidenum">
              <a:rPr lang="en-US" smtClean="0"/>
              <a:t>‹#›</a:t>
            </a:fld>
            <a:endParaRPr lang="en-US" dirty="0"/>
          </a:p>
        </p:txBody>
      </p:sp>
      <p:sp>
        <p:nvSpPr>
          <p:cNvPr id="19" name="Footer Placeholder 18"/>
          <p:cNvSpPr>
            <a:spLocks noGrp="1"/>
          </p:cNvSpPr>
          <p:nvPr>
            <p:ph type="ftr" sz="quarter" idx="12"/>
          </p:nvPr>
        </p:nvSpPr>
        <p:spPr/>
        <p:txBody>
          <a:bodyPr/>
          <a:lstStyle/>
          <a:p>
            <a:endParaRPr lang="en-US" dirty="0"/>
          </a:p>
        </p:txBody>
      </p:sp>
    </p:spTree>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048BD9-609D-4AE3-B918-3E59EB070252}" type="datetimeFigureOut">
              <a:rPr lang="en-US" smtClean="0"/>
              <a:t>1/25/2016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D5644E-0843-4EF6-9599-3A9132143341}" type="slidenum">
              <a:rPr lang="en-US" smtClean="0"/>
              <a:t>‹#›</a:t>
            </a:fld>
            <a:endParaRPr lang="en-US" dirty="0"/>
          </a:p>
        </p:txBody>
      </p:sp>
    </p:spTree>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048BD9-609D-4AE3-B918-3E59EB070252}" type="datetimeFigureOut">
              <a:rPr lang="en-US" smtClean="0"/>
              <a:t>1/25/2016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D5644E-0843-4EF6-9599-3A9132143341}" type="slidenum">
              <a:rPr lang="en-US" smtClean="0"/>
              <a:t>‹#›</a:t>
            </a:fld>
            <a:endParaRPr lang="en-US" dirty="0"/>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1E048BD9-609D-4AE3-B918-3E59EB070252}" type="datetimeFigureOut">
              <a:rPr lang="en-US" smtClean="0"/>
              <a:t>1/25/2016</a:t>
            </a:fld>
            <a:endParaRPr lang="en-US" dirty="0"/>
          </a:p>
        </p:txBody>
      </p:sp>
      <p:sp>
        <p:nvSpPr>
          <p:cNvPr id="12" name="Slide Number Placeholder 11"/>
          <p:cNvSpPr>
            <a:spLocks noGrp="1"/>
          </p:cNvSpPr>
          <p:nvPr>
            <p:ph type="sldNum" sz="quarter" idx="15"/>
          </p:nvPr>
        </p:nvSpPr>
        <p:spPr/>
        <p:txBody>
          <a:bodyPr/>
          <a:lstStyle/>
          <a:p>
            <a:fld id="{1DD5644E-0843-4EF6-9599-3A9132143341}" type="slidenum">
              <a:rPr lang="en-US" smtClean="0"/>
              <a:t>‹#›</a:t>
            </a:fld>
            <a:endParaRPr lang="en-US" dirty="0"/>
          </a:p>
        </p:txBody>
      </p:sp>
      <p:sp>
        <p:nvSpPr>
          <p:cNvPr id="13" name="Footer Placeholder 12"/>
          <p:cNvSpPr>
            <a:spLocks noGrp="1"/>
          </p:cNvSpPr>
          <p:nvPr>
            <p:ph type="ftr" sz="quarter" idx="16"/>
          </p:nvPr>
        </p:nvSpPr>
        <p:spPr/>
        <p:txBody>
          <a:bodyPr/>
          <a:lstStyle/>
          <a:p>
            <a:endParaRPr lang="en-US" dirty="0"/>
          </a:p>
        </p:txBody>
      </p:sp>
    </p:spTree>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dirty="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1E048BD9-609D-4AE3-B918-3E59EB070252}" type="datetimeFigureOut">
              <a:rPr lang="en-US" smtClean="0"/>
              <a:t>1/25/2016</a:t>
            </a:fld>
            <a:endParaRPr lang="en-US" dirty="0"/>
          </a:p>
        </p:txBody>
      </p:sp>
      <p:sp>
        <p:nvSpPr>
          <p:cNvPr id="14" name="Slide Number Placeholder 13"/>
          <p:cNvSpPr>
            <a:spLocks noGrp="1"/>
          </p:cNvSpPr>
          <p:nvPr>
            <p:ph type="sldNum" sz="quarter" idx="11"/>
          </p:nvPr>
        </p:nvSpPr>
        <p:spPr/>
        <p:txBody>
          <a:bodyPr/>
          <a:lstStyle/>
          <a:p>
            <a:fld id="{1DD5644E-0843-4EF6-9599-3A9132143341}" type="slidenum">
              <a:rPr lang="en-US" smtClean="0"/>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1E048BD9-609D-4AE3-B918-3E59EB070252}" type="datetimeFigureOut">
              <a:rPr lang="en-US" smtClean="0"/>
              <a:t>1/25/2016</a:t>
            </a:fld>
            <a:endParaRPr lang="en-US" dirty="0"/>
          </a:p>
        </p:txBody>
      </p:sp>
      <p:sp>
        <p:nvSpPr>
          <p:cNvPr id="12" name="Slide Number Placeholder 11"/>
          <p:cNvSpPr>
            <a:spLocks noGrp="1"/>
          </p:cNvSpPr>
          <p:nvPr>
            <p:ph type="sldNum" sz="quarter" idx="16"/>
          </p:nvPr>
        </p:nvSpPr>
        <p:spPr/>
        <p:txBody>
          <a:bodyPr/>
          <a:lstStyle/>
          <a:p>
            <a:fld id="{1DD5644E-0843-4EF6-9599-3A9132143341}" type="slidenum">
              <a:rPr lang="en-US" smtClean="0"/>
              <a:t>‹#›</a:t>
            </a:fld>
            <a:endParaRPr lang="en-US" dirty="0"/>
          </a:p>
        </p:txBody>
      </p:sp>
      <p:sp>
        <p:nvSpPr>
          <p:cNvPr id="13" name="Footer Placeholder 12"/>
          <p:cNvSpPr>
            <a:spLocks noGrp="1"/>
          </p:cNvSpPr>
          <p:nvPr>
            <p:ph type="ftr" sz="quarter" idx="17"/>
          </p:nvPr>
        </p:nvSpPr>
        <p:spPr/>
        <p:txBody>
          <a:bodyPr/>
          <a:lstStyle/>
          <a:p>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1E048BD9-609D-4AE3-B918-3E59EB070252}" type="datetimeFigureOut">
              <a:rPr lang="en-US" smtClean="0"/>
              <a:t>1/25/2016</a:t>
            </a:fld>
            <a:endParaRPr lang="en-US" dirty="0"/>
          </a:p>
        </p:txBody>
      </p:sp>
      <p:sp>
        <p:nvSpPr>
          <p:cNvPr id="12" name="Slide Number Placeholder 11"/>
          <p:cNvSpPr>
            <a:spLocks noGrp="1"/>
          </p:cNvSpPr>
          <p:nvPr>
            <p:ph type="sldNum" sz="quarter" idx="17"/>
          </p:nvPr>
        </p:nvSpPr>
        <p:spPr/>
        <p:txBody>
          <a:bodyPr/>
          <a:lstStyle/>
          <a:p>
            <a:fld id="{1DD5644E-0843-4EF6-9599-3A9132143341}" type="slidenum">
              <a:rPr lang="en-US" smtClean="0"/>
              <a:t>‹#›</a:t>
            </a:fld>
            <a:endParaRPr lang="en-US" dirty="0"/>
          </a:p>
        </p:txBody>
      </p:sp>
      <p:sp>
        <p:nvSpPr>
          <p:cNvPr id="13" name="Footer Placeholder 12"/>
          <p:cNvSpPr>
            <a:spLocks noGrp="1"/>
          </p:cNvSpPr>
          <p:nvPr>
            <p:ph type="ftr" sz="quarter" idx="18"/>
          </p:nvPr>
        </p:nvSpPr>
        <p:spPr/>
        <p:txBody>
          <a:bodyPr/>
          <a:lstStyle/>
          <a:p>
            <a:endParaRPr lang="en-US" dirty="0"/>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1E048BD9-609D-4AE3-B918-3E59EB070252}" type="datetimeFigureOut">
              <a:rPr lang="en-US" smtClean="0"/>
              <a:t>1/25/2016</a:t>
            </a:fld>
            <a:endParaRPr lang="en-US" dirty="0"/>
          </a:p>
        </p:txBody>
      </p:sp>
      <p:sp>
        <p:nvSpPr>
          <p:cNvPr id="16" name="Slide Number Placeholder 15"/>
          <p:cNvSpPr>
            <a:spLocks noGrp="1"/>
          </p:cNvSpPr>
          <p:nvPr>
            <p:ph type="sldNum" sz="quarter" idx="11"/>
          </p:nvPr>
        </p:nvSpPr>
        <p:spPr/>
        <p:txBody>
          <a:bodyPr/>
          <a:lstStyle/>
          <a:p>
            <a:fld id="{1DD5644E-0843-4EF6-9599-3A9132143341}" type="slidenum">
              <a:rPr lang="en-US" smtClean="0"/>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1E048BD9-609D-4AE3-B918-3E59EB070252}" type="datetimeFigureOut">
              <a:rPr lang="en-US" smtClean="0"/>
              <a:t>1/25/2016</a:t>
            </a:fld>
            <a:endParaRPr lang="en-US" dirty="0"/>
          </a:p>
        </p:txBody>
      </p:sp>
      <p:sp>
        <p:nvSpPr>
          <p:cNvPr id="8" name="Slide Number Placeholder 7"/>
          <p:cNvSpPr>
            <a:spLocks noGrp="1"/>
          </p:cNvSpPr>
          <p:nvPr>
            <p:ph type="sldNum" sz="quarter" idx="11"/>
          </p:nvPr>
        </p:nvSpPr>
        <p:spPr/>
        <p:txBody>
          <a:bodyPr/>
          <a:lstStyle/>
          <a:p>
            <a:fld id="{1DD5644E-0843-4EF6-9599-3A9132143341}" type="slidenum">
              <a:rPr lang="en-US" smtClean="0"/>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1E048BD9-609D-4AE3-B918-3E59EB070252}" type="datetimeFigureOut">
              <a:rPr lang="en-US" smtClean="0"/>
              <a:t>1/25/2016</a:t>
            </a:fld>
            <a:endParaRPr lang="en-US" dirty="0"/>
          </a:p>
        </p:txBody>
      </p:sp>
      <p:sp>
        <p:nvSpPr>
          <p:cNvPr id="19" name="Slide Number Placeholder 18"/>
          <p:cNvSpPr>
            <a:spLocks noGrp="1"/>
          </p:cNvSpPr>
          <p:nvPr>
            <p:ph type="sldNum" sz="quarter" idx="16"/>
          </p:nvPr>
        </p:nvSpPr>
        <p:spPr/>
        <p:txBody>
          <a:bodyPr/>
          <a:lstStyle/>
          <a:p>
            <a:fld id="{1DD5644E-0843-4EF6-9599-3A9132143341}" type="slidenum">
              <a:rPr lang="en-US" smtClean="0"/>
              <a:t>‹#›</a:t>
            </a:fld>
            <a:endParaRPr lang="en-US" dirty="0"/>
          </a:p>
        </p:txBody>
      </p:sp>
      <p:sp>
        <p:nvSpPr>
          <p:cNvPr id="23" name="Footer Placeholder 22"/>
          <p:cNvSpPr>
            <a:spLocks noGrp="1"/>
          </p:cNvSpPr>
          <p:nvPr>
            <p:ph type="ftr" sz="quarter" idx="17"/>
          </p:nvPr>
        </p:nvSpPr>
        <p:spPr/>
        <p:txBody>
          <a:bodyPr/>
          <a:lstStyle/>
          <a:p>
            <a:endParaRPr lang="en-US" dirty="0"/>
          </a:p>
        </p:txBody>
      </p:sp>
    </p:spTree>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1E048BD9-609D-4AE3-B918-3E59EB070252}" type="datetimeFigureOut">
              <a:rPr lang="en-US" smtClean="0"/>
              <a:t>1/25/2016</a:t>
            </a:fld>
            <a:endParaRPr lang="en-US" dirty="0"/>
          </a:p>
        </p:txBody>
      </p:sp>
      <p:sp>
        <p:nvSpPr>
          <p:cNvPr id="14" name="Slide Number Placeholder 13"/>
          <p:cNvSpPr>
            <a:spLocks noGrp="1"/>
          </p:cNvSpPr>
          <p:nvPr>
            <p:ph type="sldNum" sz="quarter" idx="15"/>
          </p:nvPr>
        </p:nvSpPr>
        <p:spPr>
          <a:xfrm>
            <a:off x="4038600" y="6172200"/>
            <a:ext cx="1066800" cy="304800"/>
          </a:xfrm>
        </p:spPr>
        <p:txBody>
          <a:bodyPr/>
          <a:lstStyle/>
          <a:p>
            <a:fld id="{1DD5644E-0843-4EF6-9599-3A9132143341}" type="slidenum">
              <a:rPr lang="en-US" smtClean="0"/>
              <a:t>‹#›</a:t>
            </a:fld>
            <a:endParaRPr lang="en-US" dirty="0"/>
          </a:p>
        </p:txBody>
      </p:sp>
      <p:sp>
        <p:nvSpPr>
          <p:cNvPr id="15" name="Footer Placeholder 14"/>
          <p:cNvSpPr>
            <a:spLocks noGrp="1"/>
          </p:cNvSpPr>
          <p:nvPr>
            <p:ph type="ftr" sz="quarter" idx="16"/>
          </p:nvPr>
        </p:nvSpPr>
        <p:spPr>
          <a:xfrm>
            <a:off x="1447800" y="6486525"/>
            <a:ext cx="6248400" cy="292100"/>
          </a:xfrm>
        </p:spPr>
        <p:txBody>
          <a:bodyPr/>
          <a:lstStyle/>
          <a:p>
            <a:endParaRPr lang="en-US" dirty="0"/>
          </a:p>
        </p:txBody>
      </p:sp>
    </p:spTree>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1E048BD9-609D-4AE3-B918-3E59EB070252}" type="datetimeFigureOut">
              <a:rPr lang="en-US" smtClean="0"/>
              <a:t>1/25/2016</a:t>
            </a:fld>
            <a:endParaRPr lang="en-US" dirty="0"/>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1DD5644E-0843-4EF6-9599-3A9132143341}" type="slidenum">
              <a:rPr lang="en-US" smtClean="0"/>
              <a:t>‹#›</a:t>
            </a:fld>
            <a:endParaRPr lang="en-US" dirty="0"/>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cover/>
  </p:transition>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youtube.com/watch?v=PbGDKitNf04"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youtube.com/watch?v=GUwfnC0jaDs&amp;list=PLejTvtJydWzqHqKLh9HzBLzeDDv_JcUvO"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youtube.com/watch?v=txeNC-zG34w"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hyperlink" Target="http://www.youtube.com/watch?v=7Ei9MxgmJUs"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www.youtube.com/watch?v=h10eSXRFsTM"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hyperlink" Target="http://www.youtube.com/watch?v=vlpIbuAUfqQ"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www.youtube.com/watch?v=GXJ-q9Z_n-E"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www.ownersguidebook.net/printable-document-based-questions-on-the-constitution" TargetMode="External"/><Relationship Id="rId2" Type="http://schemas.openxmlformats.org/officeDocument/2006/relationships/hyperlink" Target="http://www.archives.gov/exhibits/charters/constitution_transcript.html"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hyperlink" Target="http://www.youtube.com/watch?v=d4W4YgRBQbs"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www.americanrhetoric.com/speeches/benfranklin1787.htm" TargetMode="External"/><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www.archives.gov/exhibits/charters/bill_of_rights.html" TargetMode="External"/><Relationship Id="rId2" Type="http://schemas.openxmlformats.org/officeDocument/2006/relationships/hyperlink" Target="http://www.youtube.com/watch?v=nXopINJmxkE" TargetMode="Externa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www.youtube.com/watch?v=CwEX_YVyAS4&amp;list=PL0FA70DDD0BE43E6E" TargetMode="External"/><Relationship Id="rId7" Type="http://schemas.openxmlformats.org/officeDocument/2006/relationships/hyperlink" Target="http://www.youtube.com/watch?v=42ttoxU_qxI" TargetMode="External"/><Relationship Id="rId2" Type="http://schemas.openxmlformats.org/officeDocument/2006/relationships/hyperlink" Target="http://www.youtube.com/watch?v=iloGkp5f_Hk&amp;list=PL0FA70DDD0BE43E6E" TargetMode="External"/><Relationship Id="rId1" Type="http://schemas.openxmlformats.org/officeDocument/2006/relationships/slideLayout" Target="../slideLayouts/slideLayout7.xml"/><Relationship Id="rId6" Type="http://schemas.openxmlformats.org/officeDocument/2006/relationships/hyperlink" Target="http://www.youtube.com/watch?v=txeNC-zG34w" TargetMode="External"/><Relationship Id="rId5" Type="http://schemas.openxmlformats.org/officeDocument/2006/relationships/hyperlink" Target="http://www.youtube.com/watch?v=hiIFRCk1hxY&amp;list=PL0FA70DDD0BE43E6E" TargetMode="External"/><Relationship Id="rId4" Type="http://schemas.openxmlformats.org/officeDocument/2006/relationships/hyperlink" Target="http://www.youtube.com/watch?v=f6iITHT8LJE&amp;list=PL0FA70DDD0BE43E6E"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youtube.com/watch?v=GXJ-q9Z_n-E" TargetMode="External"/><Relationship Id="rId7" Type="http://schemas.openxmlformats.org/officeDocument/2006/relationships/hyperlink" Target="http://www.archives.gov/exhibits/charters/bill_of_rights.html" TargetMode="External"/><Relationship Id="rId2" Type="http://schemas.openxmlformats.org/officeDocument/2006/relationships/hyperlink" Target="http://www.youtube.com/watch?v=vlpIbuAUfqQ" TargetMode="External"/><Relationship Id="rId1" Type="http://schemas.openxmlformats.org/officeDocument/2006/relationships/slideLayout" Target="../slideLayouts/slideLayout7.xml"/><Relationship Id="rId6" Type="http://schemas.openxmlformats.org/officeDocument/2006/relationships/hyperlink" Target="http://www.americanrhetoric.com/speeches/benfranklin1787.htm" TargetMode="External"/><Relationship Id="rId5" Type="http://schemas.openxmlformats.org/officeDocument/2006/relationships/hyperlink" Target="http://www.youtube.com/watch?v=d4W4YgRBQbs" TargetMode="External"/><Relationship Id="rId4" Type="http://schemas.openxmlformats.org/officeDocument/2006/relationships/hyperlink" Target="http://www.youtube.com/watch?v=0NVVjIriFeE"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earlyamerica.com/enlargement-paul-reveres-engraving-boston-massacre/" TargetMode="External"/><Relationship Id="rId1" Type="http://schemas.openxmlformats.org/officeDocument/2006/relationships/slideLayout" Target="../slideLayouts/slideLayout7.xml"/><Relationship Id="rId4" Type="http://schemas.openxmlformats.org/officeDocument/2006/relationships/hyperlink" Target="https://www.youtube.com/watch?v=LsDY5yywvUk"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QR77JNqdOI0"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Angie Barnett\AppData\Local\Microsoft\Windows\Temporary Internet Files\Content.IE5\9R8R1M0I\MP900446436[1].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6000"/>
                    </a14:imgEffect>
                    <a14:imgEffect>
                      <a14:brightnessContrast bright="1000" contrast="19000"/>
                    </a14:imgEffect>
                  </a14:imgLayer>
                </a14:imgProps>
              </a:ext>
              <a:ext uri="{28A0092B-C50C-407E-A947-70E740481C1C}">
                <a14:useLocalDpi xmlns:a14="http://schemas.microsoft.com/office/drawing/2010/main" val="0"/>
              </a:ext>
            </a:extLst>
          </a:blip>
          <a:srcRect/>
          <a:stretch>
            <a:fillRect/>
          </a:stretch>
        </p:blipFill>
        <p:spPr bwMode="auto">
          <a:xfrm>
            <a:off x="2895600" y="3962400"/>
            <a:ext cx="3429000" cy="2696046"/>
          </a:xfrm>
          <a:prstGeom prst="rect">
            <a:avLst/>
          </a:prstGeom>
          <a:noFill/>
          <a:ln w="12700" cmpd="sng">
            <a:solidFill>
              <a:schemeClr val="tx1"/>
            </a:solidFill>
          </a:ln>
          <a:effectLst>
            <a:glow rad="228600">
              <a:schemeClr val="accent1">
                <a:satMod val="175000"/>
                <a:alpha val="40000"/>
              </a:schemeClr>
            </a:glow>
            <a:innerShdw blurRad="63500" dist="50800" dir="13500000">
              <a:prstClr val="black">
                <a:alpha val="50000"/>
              </a:prstClr>
            </a:innerShdw>
            <a:softEdge rad="317500"/>
          </a:effectLst>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2565400" y="3045460"/>
            <a:ext cx="4013200" cy="459740"/>
          </a:xfrm>
          <a:ln>
            <a:noFill/>
          </a:ln>
        </p:spPr>
        <p:txBody>
          <a:bodyPr/>
          <a:lstStyle/>
          <a:p>
            <a:r>
              <a:rPr lang="en-US" sz="2400" b="1" dirty="0" smtClean="0">
                <a:ln w="18000">
                  <a:solidFill>
                    <a:srgbClr val="92D050"/>
                  </a:solidFill>
                  <a:prstDash val="solid"/>
                  <a:miter lim="800000"/>
                </a:ln>
                <a:noFill/>
                <a:effectLst>
                  <a:outerShdw blurRad="25500" dist="23000" dir="7020000" algn="tl">
                    <a:srgbClr val="000000">
                      <a:alpha val="50000"/>
                    </a:srgbClr>
                  </a:outerShdw>
                </a:effectLst>
              </a:rPr>
              <a:t>The Birth of a Nation</a:t>
            </a:r>
            <a:endParaRPr lang="en-US" sz="2400" dirty="0">
              <a:ln w="18000">
                <a:solidFill>
                  <a:srgbClr val="92D050"/>
                </a:solidFill>
                <a:prstDash val="solid"/>
                <a:miter lim="800000"/>
              </a:ln>
            </a:endParaRPr>
          </a:p>
        </p:txBody>
      </p:sp>
      <p:sp>
        <p:nvSpPr>
          <p:cNvPr id="2" name="Title 1"/>
          <p:cNvSpPr>
            <a:spLocks noGrp="1"/>
          </p:cNvSpPr>
          <p:nvPr>
            <p:ph type="title"/>
          </p:nvPr>
        </p:nvSpPr>
        <p:spPr>
          <a:xfrm>
            <a:off x="2565400" y="2286000"/>
            <a:ext cx="4013200" cy="711200"/>
          </a:xfrm>
          <a:effectLst>
            <a:glow rad="101600">
              <a:schemeClr val="bg1">
                <a:lumMod val="75000"/>
                <a:lumOff val="25000"/>
                <a:alpha val="60000"/>
              </a:schemeClr>
            </a:glow>
          </a:effectLst>
        </p:spPr>
        <p:txBody>
          <a:bodyPr>
            <a:normAutofit/>
          </a:bodyPr>
          <a:lstStyle/>
          <a:p>
            <a:r>
              <a:rPr lang="en-US" sz="2400" cap="none" dirty="0" smtClean="0">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rPr>
              <a:t>The American Revolution</a:t>
            </a:r>
            <a:endParaRPr lang="en-US" sz="2400" cap="none" dirty="0">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026" name="Picture 2" descr="C:\Users\Angie Barnett\AppData\Local\Microsoft\Windows\Temporary Internet Files\Content.IE5\ZM7UN1UX\MC90001978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5200" y="228600"/>
            <a:ext cx="1868786" cy="1734493"/>
          </a:xfrm>
          <a:prstGeom prst="rect">
            <a:avLst/>
          </a:prstGeom>
          <a:noFill/>
          <a:effectLst>
            <a:glow rad="228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830071"/>
      </p:ext>
    </p:extLst>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Intolerable Acts</a:t>
            </a:r>
            <a:endParaRPr lang="en-US" dirty="0"/>
          </a:p>
        </p:txBody>
      </p:sp>
      <p:sp>
        <p:nvSpPr>
          <p:cNvPr id="3" name="Rectangle 2"/>
          <p:cNvSpPr/>
          <p:nvPr/>
        </p:nvSpPr>
        <p:spPr>
          <a:xfrm>
            <a:off x="304800" y="1997839"/>
            <a:ext cx="8534400" cy="3693319"/>
          </a:xfrm>
          <a:prstGeom prst="rect">
            <a:avLst/>
          </a:prstGeom>
        </p:spPr>
        <p:txBody>
          <a:bodyPr wrap="square">
            <a:spAutoFit/>
          </a:bodyPr>
          <a:lstStyle/>
          <a:p>
            <a:pPr marL="285750" indent="-285750">
              <a:buFont typeface="Wingdings" pitchFamily="2" charset="2"/>
              <a:buChar char="q"/>
            </a:pPr>
            <a:r>
              <a:rPr lang="en-US" b="1" dirty="0" smtClean="0">
                <a:solidFill>
                  <a:srgbClr val="92D050"/>
                </a:solidFill>
                <a:latin typeface="Comic Sans MS" pitchFamily="66" charset="0"/>
              </a:rPr>
              <a:t>According </a:t>
            </a:r>
            <a:r>
              <a:rPr lang="en-US" b="1" dirty="0">
                <a:solidFill>
                  <a:srgbClr val="92D050"/>
                </a:solidFill>
                <a:latin typeface="Comic Sans MS" pitchFamily="66" charset="0"/>
              </a:rPr>
              <a:t>to the British Constitution, one cannot take away the property or taxes of a British subject without representation in the Parliament. T</a:t>
            </a:r>
            <a:r>
              <a:rPr lang="en-US" b="1" dirty="0" smtClean="0">
                <a:solidFill>
                  <a:srgbClr val="92D050"/>
                </a:solidFill>
                <a:latin typeface="Comic Sans MS" pitchFamily="66" charset="0"/>
              </a:rPr>
              <a:t>he </a:t>
            </a:r>
            <a:r>
              <a:rPr lang="en-US" b="1" dirty="0">
                <a:solidFill>
                  <a:srgbClr val="92D050"/>
                </a:solidFill>
                <a:latin typeface="Comic Sans MS" pitchFamily="66" charset="0"/>
              </a:rPr>
              <a:t>colonies were not represented in the Parliament, </a:t>
            </a:r>
            <a:r>
              <a:rPr lang="en-US" b="1" dirty="0" smtClean="0">
                <a:solidFill>
                  <a:srgbClr val="92D050"/>
                </a:solidFill>
                <a:latin typeface="Comic Sans MS" pitchFamily="66" charset="0"/>
              </a:rPr>
              <a:t>and the </a:t>
            </a:r>
            <a:r>
              <a:rPr lang="en-US" b="1" dirty="0">
                <a:solidFill>
                  <a:srgbClr val="92D050"/>
                </a:solidFill>
                <a:latin typeface="Comic Sans MS" pitchFamily="66" charset="0"/>
              </a:rPr>
              <a:t>colonies fought against the Parliaments’ devious acts, with some even saying the Parliament has no right to take away and use the taxes. This they clearly expressed in the slogan: </a:t>
            </a:r>
            <a:r>
              <a:rPr lang="en-US" b="1" dirty="0" smtClean="0">
                <a:solidFill>
                  <a:srgbClr val="92D050"/>
                </a:solidFill>
                <a:latin typeface="Comic Sans MS" pitchFamily="66" charset="0"/>
              </a:rPr>
              <a:t>“No </a:t>
            </a:r>
            <a:r>
              <a:rPr lang="en-US" b="1" dirty="0">
                <a:solidFill>
                  <a:srgbClr val="92D050"/>
                </a:solidFill>
                <a:latin typeface="Comic Sans MS" pitchFamily="66" charset="0"/>
              </a:rPr>
              <a:t>taxation without representation.” </a:t>
            </a:r>
            <a:endParaRPr lang="en-US" b="1" dirty="0" smtClean="0">
              <a:solidFill>
                <a:srgbClr val="92D050"/>
              </a:solidFill>
              <a:latin typeface="Comic Sans MS" pitchFamily="66" charset="0"/>
            </a:endParaRPr>
          </a:p>
          <a:p>
            <a:pPr marL="285750" indent="-285750">
              <a:buFont typeface="Wingdings" pitchFamily="2" charset="2"/>
              <a:buChar char="q"/>
            </a:pPr>
            <a:r>
              <a:rPr lang="en-US" b="1" dirty="0" smtClean="0">
                <a:solidFill>
                  <a:srgbClr val="92D050"/>
                </a:solidFill>
                <a:latin typeface="Comic Sans MS" pitchFamily="66" charset="0"/>
              </a:rPr>
              <a:t>Because of the Boston Tea Party, King George III imposed a series of acts to reign in the colonists.  They were designed to punish the Americans called the Intolerable Acts.</a:t>
            </a:r>
          </a:p>
          <a:p>
            <a:pPr marL="285750" indent="-285750">
              <a:buFont typeface="Wingdings" pitchFamily="2" charset="2"/>
              <a:buChar char="q"/>
            </a:pPr>
            <a:r>
              <a:rPr lang="en-US" b="1" dirty="0">
                <a:solidFill>
                  <a:srgbClr val="92D050"/>
                </a:solidFill>
                <a:latin typeface="Comic Sans MS" pitchFamily="66" charset="0"/>
              </a:rPr>
              <a:t>These led to the convening of the First Continental Congress at Philadelphia on September 5. Creating the Continental Association, the congress called for a boycott of all British goods. </a:t>
            </a:r>
          </a:p>
        </p:txBody>
      </p:sp>
    </p:spTree>
    <p:extLst>
      <p:ext uri="{BB962C8B-B14F-4D97-AF65-F5344CB8AC3E}">
        <p14:creationId xmlns:p14="http://schemas.microsoft.com/office/powerpoint/2010/main" val="2397574734"/>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glow rad="228600">
                    <a:schemeClr val="accent2">
                      <a:satMod val="175000"/>
                      <a:alpha val="40000"/>
                    </a:schemeClr>
                  </a:glow>
                </a:effectLst>
                <a:latin typeface="Comic Sans MS" pitchFamily="66" charset="0"/>
                <a:hlinkClick r:id="rId2"/>
              </a:rPr>
              <a:t>The First Continental Congress</a:t>
            </a:r>
            <a:endParaRPr lang="en-US" dirty="0">
              <a:effectLst>
                <a:glow rad="228600">
                  <a:schemeClr val="accent2">
                    <a:satMod val="175000"/>
                    <a:alpha val="40000"/>
                  </a:schemeClr>
                </a:glow>
              </a:effectLst>
              <a:latin typeface="Comic Sans MS" pitchFamily="66" charset="0"/>
            </a:endParaRPr>
          </a:p>
        </p:txBody>
      </p:sp>
      <p:sp>
        <p:nvSpPr>
          <p:cNvPr id="3" name="Rectangle 2"/>
          <p:cNvSpPr/>
          <p:nvPr/>
        </p:nvSpPr>
        <p:spPr>
          <a:xfrm>
            <a:off x="228600" y="1905000"/>
            <a:ext cx="8763000" cy="2585323"/>
          </a:xfrm>
          <a:prstGeom prst="rect">
            <a:avLst/>
          </a:prstGeom>
        </p:spPr>
        <p:txBody>
          <a:bodyPr wrap="square">
            <a:spAutoFit/>
          </a:bodyPr>
          <a:lstStyle/>
          <a:p>
            <a:pPr marL="285750" indent="-285750">
              <a:buFont typeface="Wingdings" pitchFamily="2" charset="2"/>
              <a:buChar char="q"/>
            </a:pPr>
            <a:r>
              <a:rPr lang="en-US" b="1" dirty="0">
                <a:solidFill>
                  <a:srgbClr val="92D050"/>
                </a:solidFill>
                <a:latin typeface="Comic Sans MS" pitchFamily="66" charset="0"/>
              </a:rPr>
              <a:t>The first Continental Congress met in Carpenter's Hall in Philadelphia, from September 5, to October 26, 1774</a:t>
            </a:r>
            <a:r>
              <a:rPr lang="en-US" b="1" dirty="0" smtClean="0">
                <a:solidFill>
                  <a:srgbClr val="92D050"/>
                </a:solidFill>
                <a:latin typeface="Comic Sans MS" pitchFamily="66" charset="0"/>
              </a:rPr>
              <a:t>.</a:t>
            </a:r>
          </a:p>
          <a:p>
            <a:pPr marL="285750" indent="-285750">
              <a:buFont typeface="Wingdings" pitchFamily="2" charset="2"/>
              <a:buChar char="q"/>
            </a:pPr>
            <a:r>
              <a:rPr lang="en-US" b="1" dirty="0">
                <a:solidFill>
                  <a:srgbClr val="92D050"/>
                </a:solidFill>
                <a:latin typeface="Comic Sans MS" pitchFamily="66" charset="0"/>
              </a:rPr>
              <a:t>It was agreeable to all that the King and Parliament must be made to understand the grievances of the colonies and that the body must do everything possible to communicate the same to the population of America, and to the rest of the world</a:t>
            </a:r>
            <a:r>
              <a:rPr lang="en-US" b="1" dirty="0" smtClean="0">
                <a:solidFill>
                  <a:srgbClr val="92D050"/>
                </a:solidFill>
                <a:latin typeface="Comic Sans MS" pitchFamily="66" charset="0"/>
              </a:rPr>
              <a:t>.</a:t>
            </a:r>
          </a:p>
          <a:p>
            <a:pPr marL="285750" indent="-285750">
              <a:buFont typeface="Wingdings" pitchFamily="2" charset="2"/>
              <a:buChar char="q"/>
            </a:pPr>
            <a:r>
              <a:rPr lang="en-US" b="1" dirty="0">
                <a:solidFill>
                  <a:srgbClr val="92D050"/>
                </a:solidFill>
                <a:latin typeface="Comic Sans MS" pitchFamily="66" charset="0"/>
              </a:rPr>
              <a:t>The congress had three objectives: to compose a statement of colonial rights, to identify British parliaments violation of those rights, and to provide a plan that would convince Britain to restore those rights. </a:t>
            </a:r>
          </a:p>
        </p:txBody>
      </p:sp>
      <p:pic>
        <p:nvPicPr>
          <p:cNvPr id="6146" name="Picture 2" descr="http://ts1.mm.bing.net/th?id=H.4547503758182672&amp;pid=1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4555446"/>
            <a:ext cx="6096000" cy="2226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683044"/>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413089"/>
            <a:ext cx="6629400" cy="400110"/>
          </a:xfrm>
          <a:prstGeom prst="rect">
            <a:avLst/>
          </a:prstGeom>
          <a:noFill/>
        </p:spPr>
        <p:txBody>
          <a:bodyPr wrap="square" rtlCol="0">
            <a:spAutoFit/>
          </a:bodyPr>
          <a:lstStyle/>
          <a:p>
            <a:pPr algn="ctr"/>
            <a:r>
              <a:rPr lang="en-US" sz="2000" b="1" dirty="0" smtClean="0">
                <a:solidFill>
                  <a:srgbClr val="92D050"/>
                </a:solidFill>
                <a:effectLst>
                  <a:glow rad="228600">
                    <a:schemeClr val="accent2">
                      <a:satMod val="175000"/>
                      <a:alpha val="40000"/>
                    </a:schemeClr>
                  </a:glow>
                </a:effectLst>
                <a:latin typeface="Comic Sans MS" pitchFamily="66" charset="0"/>
                <a:hlinkClick r:id="rId2"/>
              </a:rPr>
              <a:t>Concord and Lexington</a:t>
            </a:r>
            <a:endParaRPr lang="en-US" sz="2000" b="1" dirty="0">
              <a:solidFill>
                <a:srgbClr val="92D050"/>
              </a:solidFill>
              <a:effectLst>
                <a:glow rad="228600">
                  <a:schemeClr val="accent2">
                    <a:satMod val="175000"/>
                    <a:alpha val="40000"/>
                  </a:schemeClr>
                </a:glow>
              </a:effectLst>
              <a:latin typeface="Comic Sans MS" pitchFamily="66" charset="0"/>
            </a:endParaRPr>
          </a:p>
        </p:txBody>
      </p:sp>
      <p:sp>
        <p:nvSpPr>
          <p:cNvPr id="3" name="TextBox 2"/>
          <p:cNvSpPr txBox="1"/>
          <p:nvPr/>
        </p:nvSpPr>
        <p:spPr>
          <a:xfrm>
            <a:off x="304800" y="914400"/>
            <a:ext cx="8458200" cy="3416320"/>
          </a:xfrm>
          <a:prstGeom prst="rect">
            <a:avLst/>
          </a:prstGeom>
          <a:noFill/>
        </p:spPr>
        <p:txBody>
          <a:bodyPr wrap="square" rtlCol="0">
            <a:spAutoFit/>
          </a:bodyPr>
          <a:lstStyle/>
          <a:p>
            <a:pPr marL="285750" indent="-285750">
              <a:buFont typeface="Arial" pitchFamily="34" charset="0"/>
              <a:buChar char="•"/>
            </a:pPr>
            <a:r>
              <a:rPr lang="en-US" dirty="0" smtClean="0">
                <a:solidFill>
                  <a:srgbClr val="92D050"/>
                </a:solidFill>
                <a:latin typeface="Comic Sans MS" pitchFamily="66" charset="0"/>
              </a:rPr>
              <a:t>The Colonists hid all of their weapons and gunpowder at Concord out of fear that the British would take it from them.  Concord is 17 miles from Boston.</a:t>
            </a:r>
          </a:p>
          <a:p>
            <a:pPr marL="285750" indent="-285750">
              <a:buFont typeface="Arial" pitchFamily="34" charset="0"/>
              <a:buChar char="•"/>
            </a:pPr>
            <a:r>
              <a:rPr lang="en-US" dirty="0" smtClean="0">
                <a:solidFill>
                  <a:srgbClr val="92D050"/>
                </a:solidFill>
                <a:latin typeface="Comic Sans MS" pitchFamily="66" charset="0"/>
              </a:rPr>
              <a:t>On the night of April 18, 1775, the British troops left Boston as Paul Revere, Samuel Prescott, and William Dawes warned the countryside.</a:t>
            </a:r>
          </a:p>
          <a:p>
            <a:pPr marL="285750" indent="-285750">
              <a:buFont typeface="Arial" pitchFamily="34" charset="0"/>
              <a:buChar char="•"/>
            </a:pPr>
            <a:r>
              <a:rPr lang="en-US" dirty="0" smtClean="0">
                <a:solidFill>
                  <a:srgbClr val="92D050"/>
                </a:solidFill>
                <a:latin typeface="Comic Sans MS" pitchFamily="66" charset="0"/>
              </a:rPr>
              <a:t>In Lexington, a group of Minuteman were waiting for the redcoats.  Shots rang out and 8 minutemen were killed.</a:t>
            </a:r>
          </a:p>
          <a:p>
            <a:pPr marL="285750" indent="-285750">
              <a:buFont typeface="Arial" pitchFamily="34" charset="0"/>
              <a:buChar char="•"/>
            </a:pPr>
            <a:r>
              <a:rPr lang="en-US" dirty="0" smtClean="0">
                <a:solidFill>
                  <a:srgbClr val="92D050"/>
                </a:solidFill>
                <a:latin typeface="Comic Sans MS" pitchFamily="66" charset="0"/>
              </a:rPr>
              <a:t>When the redcoats made it to Concord, a large group of Minutemen were waiting.  The British were outnumbered, and they began to retreat.</a:t>
            </a:r>
          </a:p>
          <a:p>
            <a:pPr marL="285750" indent="-285750">
              <a:buFont typeface="Arial" pitchFamily="34" charset="0"/>
              <a:buChar char="•"/>
            </a:pPr>
            <a:r>
              <a:rPr lang="en-US" dirty="0" smtClean="0">
                <a:solidFill>
                  <a:srgbClr val="92D050"/>
                </a:solidFill>
                <a:latin typeface="Comic Sans MS" pitchFamily="66" charset="0"/>
              </a:rPr>
              <a:t>The minutemen hid behind walls, trees, and bushes to ambush the British regulars as they retreated back to Boston.</a:t>
            </a:r>
          </a:p>
          <a:p>
            <a:pPr marL="285750" indent="-285750">
              <a:buFont typeface="Arial" pitchFamily="34" charset="0"/>
              <a:buChar char="•"/>
            </a:pPr>
            <a:r>
              <a:rPr lang="en-US" dirty="0" smtClean="0">
                <a:solidFill>
                  <a:srgbClr val="92D050"/>
                </a:solidFill>
                <a:latin typeface="Comic Sans MS" pitchFamily="66" charset="0"/>
              </a:rPr>
              <a:t>The war had begun with the first drop of British blood.</a:t>
            </a:r>
            <a:endParaRPr lang="en-US" dirty="0">
              <a:solidFill>
                <a:srgbClr val="92D050"/>
              </a:solidFill>
              <a:latin typeface="Comic Sans MS" pitchFamily="66" charset="0"/>
            </a:endParaRPr>
          </a:p>
        </p:txBody>
      </p:sp>
      <p:pic>
        <p:nvPicPr>
          <p:cNvPr id="1028" name="Picture 4" descr="http://ushistoryimages.com/images/battle-of-lexington/fullsize/battle-of-lexington-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4330721"/>
            <a:ext cx="5715000" cy="2298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4641223"/>
      </p:ext>
    </p:extLst>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latin typeface="Comic Sans MS" pitchFamily="66" charset="0"/>
              </a:rPr>
              <a:t>The Battles of Concord and Lexington</a:t>
            </a:r>
            <a:endParaRPr lang="en-US" sz="2000" dirty="0">
              <a:latin typeface="Comic Sans MS" pitchFamily="66"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828800"/>
            <a:ext cx="84582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5451861"/>
      </p:ext>
    </p:extLst>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00200" y="609600"/>
            <a:ext cx="6172200" cy="400110"/>
          </a:xfrm>
          <a:prstGeom prst="rect">
            <a:avLst/>
          </a:prstGeom>
          <a:noFill/>
        </p:spPr>
        <p:txBody>
          <a:bodyPr wrap="square" rtlCol="0">
            <a:spAutoFit/>
          </a:bodyPr>
          <a:lstStyle/>
          <a:p>
            <a:pPr algn="ctr"/>
            <a:r>
              <a:rPr lang="en-US" sz="2000" b="1" dirty="0" smtClean="0">
                <a:solidFill>
                  <a:srgbClr val="92D050"/>
                </a:solidFill>
                <a:latin typeface="Comic Sans MS" pitchFamily="66" charset="0"/>
              </a:rPr>
              <a:t>Second Continental Convention</a:t>
            </a:r>
            <a:endParaRPr lang="en-US" sz="2000" b="1" dirty="0">
              <a:solidFill>
                <a:srgbClr val="92D050"/>
              </a:solidFill>
              <a:latin typeface="Comic Sans MS" pitchFamily="66" charset="0"/>
            </a:endParaRPr>
          </a:p>
        </p:txBody>
      </p:sp>
      <p:sp>
        <p:nvSpPr>
          <p:cNvPr id="4" name="TextBox 3"/>
          <p:cNvSpPr txBox="1"/>
          <p:nvPr/>
        </p:nvSpPr>
        <p:spPr>
          <a:xfrm>
            <a:off x="304800" y="1143000"/>
            <a:ext cx="8229600" cy="4524315"/>
          </a:xfrm>
          <a:prstGeom prst="rect">
            <a:avLst/>
          </a:prstGeom>
          <a:noFill/>
        </p:spPr>
        <p:txBody>
          <a:bodyPr wrap="square" rtlCol="0">
            <a:spAutoFit/>
          </a:bodyPr>
          <a:lstStyle/>
          <a:p>
            <a:pPr marL="285750" indent="-285750">
              <a:buFont typeface="Wingdings" pitchFamily="2" charset="2"/>
              <a:buChar char="q"/>
            </a:pPr>
            <a:r>
              <a:rPr lang="en-US" dirty="0" smtClean="0">
                <a:solidFill>
                  <a:srgbClr val="92D050"/>
                </a:solidFill>
                <a:latin typeface="Comic Sans MS" pitchFamily="66" charset="0"/>
              </a:rPr>
              <a:t>The Second Continental Convention began meeting on May 10, 1775 in Philadelphia because of Lexington and Concord.  All colonies were present except for the Georgia delegation which arrived in the fall.</a:t>
            </a:r>
          </a:p>
          <a:p>
            <a:pPr marL="285750" indent="-285750">
              <a:buFont typeface="Wingdings" pitchFamily="2" charset="2"/>
              <a:buChar char="q"/>
            </a:pPr>
            <a:r>
              <a:rPr lang="en-US" dirty="0" smtClean="0">
                <a:solidFill>
                  <a:srgbClr val="92D050"/>
                </a:solidFill>
                <a:latin typeface="Comic Sans MS" pitchFamily="66" charset="0"/>
              </a:rPr>
              <a:t>John Hancock led the Congress, and George Washington was chosen as Commander-in-Chief of the military, and they also named four generals to serve under Washington.</a:t>
            </a:r>
          </a:p>
          <a:p>
            <a:pPr marL="285750" indent="-285750">
              <a:buFont typeface="Wingdings" pitchFamily="2" charset="2"/>
              <a:buChar char="q"/>
            </a:pPr>
            <a:r>
              <a:rPr lang="en-US" dirty="0">
                <a:solidFill>
                  <a:srgbClr val="92D050"/>
                </a:solidFill>
                <a:latin typeface="Comic Sans MS" pitchFamily="66" charset="0"/>
              </a:rPr>
              <a:t>The Congress attempted to pay for the conflict by issuing paper certificates and by borrowing from domestic and foreign sources</a:t>
            </a:r>
            <a:r>
              <a:rPr lang="en-US" dirty="0" smtClean="0">
                <a:solidFill>
                  <a:srgbClr val="92D050"/>
                </a:solidFill>
                <a:latin typeface="Comic Sans MS" pitchFamily="66" charset="0"/>
              </a:rPr>
              <a:t>.</a:t>
            </a:r>
            <a:r>
              <a:rPr lang="en-US" dirty="0">
                <a:solidFill>
                  <a:srgbClr val="92D050"/>
                </a:solidFill>
                <a:latin typeface="Comic Sans MS" pitchFamily="66" charset="0"/>
              </a:rPr>
              <a:t> The effort to raise money for paying soldiers and purchasing arms and supplies remained a problem for much of the war. </a:t>
            </a:r>
          </a:p>
          <a:p>
            <a:pPr marL="285750" indent="-285750">
              <a:buFont typeface="Wingdings" pitchFamily="2" charset="2"/>
              <a:buChar char="q"/>
            </a:pPr>
            <a:r>
              <a:rPr lang="en-US" dirty="0" smtClean="0">
                <a:solidFill>
                  <a:srgbClr val="92D050"/>
                </a:solidFill>
                <a:latin typeface="Comic Sans MS" pitchFamily="66" charset="0"/>
              </a:rPr>
              <a:t>The Declaration of Independence was approved on July 4, 1776, and consists of four parts; Preamble, Natural Rights, Grievances, and Independence.</a:t>
            </a:r>
          </a:p>
          <a:p>
            <a:pPr marL="285750" indent="-285750">
              <a:buFont typeface="Wingdings" pitchFamily="2" charset="2"/>
              <a:buChar char="q"/>
            </a:pPr>
            <a:r>
              <a:rPr lang="en-US" dirty="0" smtClean="0">
                <a:solidFill>
                  <a:srgbClr val="92D050"/>
                </a:solidFill>
                <a:latin typeface="Comic Sans MS" pitchFamily="66" charset="0"/>
              </a:rPr>
              <a:t>The 13 colonies needed a constitution to unify and govern, so the congress voted to have a committee of 13 prepare a draft.  This is the Articles of Confederation, which was not ratified until March 1, 1781.</a:t>
            </a:r>
          </a:p>
        </p:txBody>
      </p:sp>
    </p:spTree>
    <p:extLst>
      <p:ext uri="{BB962C8B-B14F-4D97-AF65-F5344CB8AC3E}">
        <p14:creationId xmlns:p14="http://schemas.microsoft.com/office/powerpoint/2010/main" val="3498172849"/>
      </p:ext>
    </p:extLst>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2826" y="228600"/>
            <a:ext cx="4114800" cy="70104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000"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hlinkClick r:id="rId2"/>
              </a:rPr>
              <a:t>Battle of Saratoga</a:t>
            </a:r>
            <a:endParaRPr lang="en-US" sz="2000" cap="none"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endParaRPr>
          </a:p>
        </p:txBody>
      </p:sp>
      <p:sp>
        <p:nvSpPr>
          <p:cNvPr id="3" name="Rectangle 2"/>
          <p:cNvSpPr/>
          <p:nvPr/>
        </p:nvSpPr>
        <p:spPr>
          <a:xfrm>
            <a:off x="334926" y="1371600"/>
            <a:ext cx="8610600" cy="2862322"/>
          </a:xfrm>
          <a:prstGeom prst="rect">
            <a:avLst/>
          </a:prstGeom>
        </p:spPr>
        <p:txBody>
          <a:bodyPr wrap="square">
            <a:spAutoFit/>
          </a:bodyPr>
          <a:lstStyle/>
          <a:p>
            <a:pPr marL="285750" indent="-285750">
              <a:buFont typeface="Wingdings" pitchFamily="2" charset="2"/>
              <a:buChar char="v"/>
            </a:pPr>
            <a:r>
              <a:rPr lang="en-US" dirty="0">
                <a:solidFill>
                  <a:srgbClr val="92D050"/>
                </a:solidFill>
                <a:latin typeface="Comic Sans MS" pitchFamily="66" charset="0"/>
              </a:rPr>
              <a:t>As 1776 ended, the cause for American Independence seemed all but lost. It was true that Washington’s successful gamble at the battles of Trenton and Princeton kept hopes alive, but the British were still holding the </a:t>
            </a:r>
            <a:r>
              <a:rPr lang="en-US" dirty="0" smtClean="0">
                <a:solidFill>
                  <a:srgbClr val="92D050"/>
                </a:solidFill>
                <a:latin typeface="Comic Sans MS" pitchFamily="66" charset="0"/>
              </a:rPr>
              <a:t>upper hand.</a:t>
            </a:r>
          </a:p>
          <a:p>
            <a:pPr marL="285750" indent="-285750">
              <a:buFont typeface="Wingdings" pitchFamily="2" charset="2"/>
              <a:buChar char="v"/>
            </a:pPr>
            <a:r>
              <a:rPr lang="en-US" dirty="0" smtClean="0">
                <a:solidFill>
                  <a:srgbClr val="92D050"/>
                </a:solidFill>
                <a:latin typeface="Comic Sans MS" pitchFamily="66" charset="0"/>
              </a:rPr>
              <a:t>In Saratoga, New York, Generals Horatio Gates and Benedict Arnold led the Patriots, and the </a:t>
            </a:r>
            <a:r>
              <a:rPr lang="en-US" dirty="0">
                <a:solidFill>
                  <a:srgbClr val="92D050"/>
                </a:solidFill>
                <a:latin typeface="Comic Sans MS" pitchFamily="66" charset="0"/>
              </a:rPr>
              <a:t>General Burgoyne </a:t>
            </a:r>
            <a:r>
              <a:rPr lang="en-US" dirty="0" smtClean="0">
                <a:solidFill>
                  <a:srgbClr val="92D050"/>
                </a:solidFill>
                <a:latin typeface="Comic Sans MS" pitchFamily="66" charset="0"/>
              </a:rPr>
              <a:t>and his British troops retreated. </a:t>
            </a:r>
          </a:p>
          <a:p>
            <a:pPr marL="285750" indent="-285750">
              <a:buFont typeface="Wingdings" pitchFamily="2" charset="2"/>
              <a:buChar char="v"/>
            </a:pPr>
            <a:r>
              <a:rPr lang="en-US" dirty="0" smtClean="0">
                <a:solidFill>
                  <a:srgbClr val="92D050"/>
                </a:solidFill>
                <a:latin typeface="Comic Sans MS" pitchFamily="66" charset="0"/>
              </a:rPr>
              <a:t>This was the turning point of the war, because it was then that the colonists finally looked like they had a chance to win.  With this victory, the French sent ships and soldiers.  </a:t>
            </a:r>
          </a:p>
          <a:p>
            <a:pPr marL="285750" indent="-285750">
              <a:buFont typeface="Wingdings" pitchFamily="2" charset="2"/>
              <a:buChar char="v"/>
            </a:pPr>
            <a:endParaRPr lang="en-US" dirty="0">
              <a:solidFill>
                <a:srgbClr val="92D050"/>
              </a:solidFill>
              <a:latin typeface="Comic Sans MS" pitchFamily="66" charset="0"/>
            </a:endParaRPr>
          </a:p>
        </p:txBody>
      </p:sp>
      <p:pic>
        <p:nvPicPr>
          <p:cNvPr id="3074" name="Picture 2" descr="http://www.wpi.edu/Images/CMS/Military/milsci-battles-bhco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3733800"/>
            <a:ext cx="4754526"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474966"/>
      </p:ext>
    </p:extLst>
  </p:cSld>
  <p:clrMapOvr>
    <a:masterClrMapping/>
  </p:clrMapOvr>
  <p:transition spd="slow">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latin typeface="Comic Sans MS" pitchFamily="66" charset="0"/>
                <a:hlinkClick r:id="rId2"/>
              </a:rPr>
              <a:t>Battle of Yorktown</a:t>
            </a:r>
            <a:endParaRPr lang="en-US" sz="2000" dirty="0">
              <a:latin typeface="Comic Sans MS" pitchFamily="66" charset="0"/>
            </a:endParaRPr>
          </a:p>
        </p:txBody>
      </p:sp>
      <p:sp>
        <p:nvSpPr>
          <p:cNvPr id="3" name="TextBox 2"/>
          <p:cNvSpPr txBox="1"/>
          <p:nvPr/>
        </p:nvSpPr>
        <p:spPr>
          <a:xfrm>
            <a:off x="304800" y="1981200"/>
            <a:ext cx="8610600" cy="4247317"/>
          </a:xfrm>
          <a:prstGeom prst="rect">
            <a:avLst/>
          </a:prstGeom>
          <a:noFill/>
        </p:spPr>
        <p:txBody>
          <a:bodyPr wrap="square" rtlCol="0">
            <a:spAutoFit/>
          </a:bodyPr>
          <a:lstStyle/>
          <a:p>
            <a:pPr marL="285750" indent="-285750">
              <a:buFont typeface="Wingdings" pitchFamily="2" charset="2"/>
              <a:buChar char="ü"/>
            </a:pPr>
            <a:r>
              <a:rPr lang="en-US" dirty="0" smtClean="0">
                <a:solidFill>
                  <a:srgbClr val="92D050"/>
                </a:solidFill>
                <a:latin typeface="Comic Sans MS" pitchFamily="66" charset="0"/>
              </a:rPr>
              <a:t>In August 1781, the Patriot’s led by George Washington marched to Yorktown, and were joined by French soldiers.  Together they out numbered the British.</a:t>
            </a:r>
          </a:p>
          <a:p>
            <a:pPr marL="285750" indent="-285750">
              <a:buFont typeface="Wingdings" pitchFamily="2" charset="2"/>
              <a:buChar char="ü"/>
            </a:pPr>
            <a:endParaRPr lang="en-US" dirty="0" smtClean="0">
              <a:solidFill>
                <a:srgbClr val="92D050"/>
              </a:solidFill>
              <a:latin typeface="Comic Sans MS" pitchFamily="66" charset="0"/>
            </a:endParaRPr>
          </a:p>
          <a:p>
            <a:pPr marL="285750" indent="-285750">
              <a:buFont typeface="Wingdings" pitchFamily="2" charset="2"/>
              <a:buChar char="ü"/>
            </a:pPr>
            <a:r>
              <a:rPr lang="en-US" dirty="0" smtClean="0">
                <a:solidFill>
                  <a:srgbClr val="92D050"/>
                </a:solidFill>
                <a:latin typeface="Comic Sans MS" pitchFamily="66" charset="0"/>
              </a:rPr>
              <a:t>General Cornwallis, a British General, believed that British ships would arrive to bring more troops, but they never did.</a:t>
            </a:r>
          </a:p>
          <a:p>
            <a:pPr marL="285750" indent="-285750">
              <a:buFont typeface="Wingdings" pitchFamily="2" charset="2"/>
              <a:buChar char="ü"/>
            </a:pPr>
            <a:endParaRPr lang="en-US" dirty="0" smtClean="0">
              <a:solidFill>
                <a:srgbClr val="92D050"/>
              </a:solidFill>
              <a:latin typeface="Comic Sans MS" pitchFamily="66" charset="0"/>
            </a:endParaRPr>
          </a:p>
          <a:p>
            <a:pPr marL="285750" indent="-285750">
              <a:buFont typeface="Wingdings" pitchFamily="2" charset="2"/>
              <a:buChar char="ü"/>
            </a:pPr>
            <a:r>
              <a:rPr lang="en-US" dirty="0" smtClean="0">
                <a:solidFill>
                  <a:srgbClr val="92D050"/>
                </a:solidFill>
                <a:latin typeface="Comic Sans MS" pitchFamily="66" charset="0"/>
              </a:rPr>
              <a:t>As the fighting raged, more French ships arrived cutting off the British, and forcing them to surrender.</a:t>
            </a:r>
          </a:p>
          <a:p>
            <a:pPr marL="285750" indent="-285750">
              <a:buFont typeface="Wingdings" pitchFamily="2" charset="2"/>
              <a:buChar char="ü"/>
            </a:pPr>
            <a:endParaRPr lang="en-US" dirty="0" smtClean="0">
              <a:solidFill>
                <a:srgbClr val="92D050"/>
              </a:solidFill>
              <a:latin typeface="Comic Sans MS" pitchFamily="66" charset="0"/>
            </a:endParaRPr>
          </a:p>
          <a:p>
            <a:pPr marL="285750" indent="-285750">
              <a:buFont typeface="Wingdings" pitchFamily="2" charset="2"/>
              <a:buChar char="ü"/>
            </a:pPr>
            <a:r>
              <a:rPr lang="en-US" dirty="0" smtClean="0">
                <a:solidFill>
                  <a:srgbClr val="92D050"/>
                </a:solidFill>
                <a:latin typeface="Comic Sans MS" pitchFamily="66" charset="0"/>
              </a:rPr>
              <a:t>On October 17, 1781, the British officially surrendered and America had won the war!</a:t>
            </a:r>
          </a:p>
          <a:p>
            <a:pPr marL="285750" indent="-285750">
              <a:buFont typeface="Wingdings" pitchFamily="2" charset="2"/>
              <a:buChar char="ü"/>
            </a:pPr>
            <a:endParaRPr lang="en-US" dirty="0" smtClean="0">
              <a:solidFill>
                <a:srgbClr val="92D050"/>
              </a:solidFill>
              <a:latin typeface="Comic Sans MS" pitchFamily="66" charset="0"/>
            </a:endParaRPr>
          </a:p>
          <a:p>
            <a:pPr marL="285750" indent="-285750">
              <a:buFont typeface="Wingdings" pitchFamily="2" charset="2"/>
              <a:buChar char="ü"/>
            </a:pPr>
            <a:r>
              <a:rPr lang="en-US" dirty="0" smtClean="0">
                <a:solidFill>
                  <a:srgbClr val="92D050"/>
                </a:solidFill>
                <a:latin typeface="Comic Sans MS" pitchFamily="66" charset="0"/>
              </a:rPr>
              <a:t>Peace talks began in Paris, and in September 1783, the Treaty of Paris was signed and the war was finally over!  </a:t>
            </a:r>
            <a:endParaRPr lang="en-US" dirty="0">
              <a:solidFill>
                <a:srgbClr val="92D050"/>
              </a:solidFill>
              <a:latin typeface="Comic Sans MS" pitchFamily="66" charset="0"/>
            </a:endParaRPr>
          </a:p>
        </p:txBody>
      </p:sp>
    </p:spTree>
    <p:extLst>
      <p:ext uri="{BB962C8B-B14F-4D97-AF65-F5344CB8AC3E}">
        <p14:creationId xmlns:p14="http://schemas.microsoft.com/office/powerpoint/2010/main" val="2829041860"/>
      </p:ext>
    </p:extLst>
  </p:cSld>
  <p:clrMapOvr>
    <a:masterClrMapping/>
  </p:clrMapOvr>
  <p:transition spd="slow">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the-m-factory.com/portfolio/all_images/ill_maps-Yorktown-HR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85800"/>
            <a:ext cx="8534400"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627276"/>
      </p:ext>
    </p:extLst>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975360"/>
            <a:ext cx="5334000" cy="701040"/>
          </a:xfrm>
        </p:spPr>
        <p:txBody>
          <a:bodyPr/>
          <a:lstStyle/>
          <a:p>
            <a:r>
              <a:rPr lang="en-US" dirty="0">
                <a:latin typeface="Comic Sans MS" pitchFamily="66" charset="0"/>
              </a:rPr>
              <a:t>1</a:t>
            </a:r>
            <a:r>
              <a:rPr lang="en-US" baseline="30000" dirty="0">
                <a:latin typeface="Comic Sans MS" pitchFamily="66" charset="0"/>
              </a:rPr>
              <a:t>st</a:t>
            </a:r>
            <a:r>
              <a:rPr lang="en-US" dirty="0">
                <a:latin typeface="Comic Sans MS" pitchFamily="66" charset="0"/>
              </a:rPr>
              <a:t> </a:t>
            </a:r>
            <a:r>
              <a:rPr lang="en-US" dirty="0" smtClean="0">
                <a:latin typeface="Comic Sans MS" pitchFamily="66" charset="0"/>
              </a:rPr>
              <a:t>Constitution</a:t>
            </a:r>
            <a:br>
              <a:rPr lang="en-US" dirty="0" smtClean="0">
                <a:latin typeface="Comic Sans MS" pitchFamily="66" charset="0"/>
              </a:rPr>
            </a:br>
            <a:r>
              <a:rPr lang="en-US" dirty="0" smtClean="0">
                <a:latin typeface="Comic Sans MS" pitchFamily="66" charset="0"/>
                <a:hlinkClick r:id="rId2"/>
              </a:rPr>
              <a:t>Articles </a:t>
            </a:r>
            <a:r>
              <a:rPr lang="en-US" dirty="0">
                <a:latin typeface="Comic Sans MS" pitchFamily="66" charset="0"/>
                <a:hlinkClick r:id="rId2"/>
              </a:rPr>
              <a:t>of Confederation 1777</a:t>
            </a:r>
            <a:endParaRPr lang="en-US" dirty="0">
              <a:latin typeface="Comic Sans MS" pitchFamily="66" charset="0"/>
            </a:endParaRPr>
          </a:p>
        </p:txBody>
      </p:sp>
      <p:sp>
        <p:nvSpPr>
          <p:cNvPr id="3" name="Rectangle 2"/>
          <p:cNvSpPr/>
          <p:nvPr/>
        </p:nvSpPr>
        <p:spPr>
          <a:xfrm>
            <a:off x="412898" y="2362200"/>
            <a:ext cx="8458200" cy="3785652"/>
          </a:xfrm>
          <a:prstGeom prst="rect">
            <a:avLst/>
          </a:prstGeom>
        </p:spPr>
        <p:txBody>
          <a:bodyPr wrap="square">
            <a:spAutoFit/>
          </a:bodyPr>
          <a:lstStyle/>
          <a:p>
            <a:pPr marL="285750" indent="-285750">
              <a:buFont typeface="Wingdings" pitchFamily="2" charset="2"/>
              <a:buChar char="§"/>
            </a:pPr>
            <a:r>
              <a:rPr lang="en-US" sz="1600" dirty="0" smtClean="0">
                <a:solidFill>
                  <a:srgbClr val="92D050"/>
                </a:solidFill>
                <a:latin typeface="Comic Sans MS" pitchFamily="66" charset="0"/>
              </a:rPr>
              <a:t>John Dickinson  </a:t>
            </a:r>
            <a:r>
              <a:rPr lang="en-US" sz="1600" dirty="0">
                <a:solidFill>
                  <a:srgbClr val="92D050"/>
                </a:solidFill>
                <a:latin typeface="Comic Sans MS" pitchFamily="66" charset="0"/>
              </a:rPr>
              <a:t>wrote the Articles of Confederation during the Revolutionary War. The articles were written to give the colonies some sense of a unified government. Once the thirteen colonies became the thirteen states, however, each one began to act alone in its own best interest. A new governing document was needed in order for these new states to act together, to become a nation</a:t>
            </a:r>
            <a:r>
              <a:rPr lang="en-US" sz="1600" dirty="0" smtClean="0">
                <a:solidFill>
                  <a:srgbClr val="92D050"/>
                </a:solidFill>
                <a:latin typeface="Comic Sans MS" pitchFamily="66" charset="0"/>
              </a:rPr>
              <a:t>.</a:t>
            </a:r>
          </a:p>
          <a:p>
            <a:pPr marL="285750" indent="-285750">
              <a:buFont typeface="Wingdings" pitchFamily="2" charset="2"/>
              <a:buChar char="§"/>
            </a:pPr>
            <a:endParaRPr lang="en-US" sz="1600" dirty="0">
              <a:solidFill>
                <a:srgbClr val="92D050"/>
              </a:solidFill>
              <a:latin typeface="Comic Sans MS" pitchFamily="66" charset="0"/>
            </a:endParaRPr>
          </a:p>
          <a:p>
            <a:pPr marL="285750" indent="-285750">
              <a:buFont typeface="Wingdings" pitchFamily="2" charset="2"/>
              <a:buChar char="§"/>
            </a:pPr>
            <a:r>
              <a:rPr lang="en-US" sz="1600" dirty="0">
                <a:solidFill>
                  <a:srgbClr val="92D050"/>
                </a:solidFill>
                <a:latin typeface="Comic Sans MS" pitchFamily="66" charset="0"/>
              </a:rPr>
              <a:t>The Articles of Confederation became effective on March 1, 1781, after all thirteen states had ratified them. The Articles made the states and legislature supreme. There was no executive branch. Judicial functions were very limited</a:t>
            </a:r>
            <a:r>
              <a:rPr lang="en-US" sz="1600" dirty="0" smtClean="0">
                <a:solidFill>
                  <a:srgbClr val="92D050"/>
                </a:solidFill>
                <a:latin typeface="Comic Sans MS" pitchFamily="66" charset="0"/>
              </a:rPr>
              <a:t>.</a:t>
            </a:r>
          </a:p>
          <a:p>
            <a:pPr marL="285750" indent="-285750">
              <a:buFont typeface="Wingdings" pitchFamily="2" charset="2"/>
              <a:buChar char="§"/>
            </a:pPr>
            <a:endParaRPr lang="en-US" sz="1600" dirty="0">
              <a:solidFill>
                <a:srgbClr val="92D050"/>
              </a:solidFill>
              <a:latin typeface="Comic Sans MS" pitchFamily="66" charset="0"/>
            </a:endParaRPr>
          </a:p>
          <a:p>
            <a:pPr marL="285750" indent="-285750">
              <a:buFont typeface="Wingdings" pitchFamily="2" charset="2"/>
              <a:buChar char="§"/>
            </a:pPr>
            <a:r>
              <a:rPr lang="en-US" sz="1600" dirty="0">
                <a:solidFill>
                  <a:srgbClr val="92D050"/>
                </a:solidFill>
                <a:latin typeface="Comic Sans MS" pitchFamily="66" charset="0"/>
              </a:rPr>
              <a:t>The resulting government was weak. Efforts to make it stronger failed. A convention called in May 1787 to re-write the Articles decided to draft an entirely new Constitution</a:t>
            </a:r>
            <a:r>
              <a:rPr lang="en-US" sz="1600" dirty="0" smtClean="0">
                <a:solidFill>
                  <a:srgbClr val="92D050"/>
                </a:solidFill>
                <a:latin typeface="Comic Sans MS" pitchFamily="66" charset="0"/>
              </a:rPr>
              <a:t>. </a:t>
            </a:r>
          </a:p>
          <a:p>
            <a:pPr marL="285750" indent="-285750">
              <a:buFont typeface="Wingdings" pitchFamily="2" charset="2"/>
              <a:buChar char="§"/>
            </a:pPr>
            <a:endParaRPr lang="en-US" sz="1600" dirty="0">
              <a:solidFill>
                <a:srgbClr val="92D050"/>
              </a:solidFill>
              <a:latin typeface="Comic Sans MS" pitchFamily="66" charset="0"/>
            </a:endParaRPr>
          </a:p>
          <a:p>
            <a:pPr marL="285750" indent="-285750">
              <a:buFont typeface="Wingdings" pitchFamily="2" charset="2"/>
              <a:buChar char="§"/>
            </a:pPr>
            <a:r>
              <a:rPr lang="en-US" sz="1600" dirty="0" smtClean="0">
                <a:solidFill>
                  <a:srgbClr val="92D050"/>
                </a:solidFill>
                <a:latin typeface="Comic Sans MS" pitchFamily="66" charset="0"/>
              </a:rPr>
              <a:t>The Articles of Confederation were used from 1781-1789.</a:t>
            </a:r>
            <a:endParaRPr lang="en-US" sz="1600" dirty="0">
              <a:solidFill>
                <a:srgbClr val="92D050"/>
              </a:solidFill>
              <a:latin typeface="Comic Sans MS" pitchFamily="66" charset="0"/>
            </a:endParaRPr>
          </a:p>
        </p:txBody>
      </p:sp>
    </p:spTree>
    <p:extLst>
      <p:ext uri="{BB962C8B-B14F-4D97-AF65-F5344CB8AC3E}">
        <p14:creationId xmlns:p14="http://schemas.microsoft.com/office/powerpoint/2010/main" val="3121220230"/>
      </p:ext>
    </p:extLst>
  </p:cSld>
  <p:clrMapOvr>
    <a:masterClrMapping/>
  </p:clrMapOvr>
  <p:transition spd="slow">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hlinkClick r:id="rId2"/>
              </a:rPr>
              <a:t>How were the Articles of Confederation weak?</a:t>
            </a:r>
            <a:endParaRPr lang="en-US" dirty="0">
              <a:latin typeface="Comic Sans MS" pitchFamily="66" charset="0"/>
            </a:endParaRPr>
          </a:p>
        </p:txBody>
      </p:sp>
      <p:sp>
        <p:nvSpPr>
          <p:cNvPr id="4" name="TextBox 3"/>
          <p:cNvSpPr txBox="1"/>
          <p:nvPr/>
        </p:nvSpPr>
        <p:spPr>
          <a:xfrm>
            <a:off x="228600" y="2362200"/>
            <a:ext cx="8686800" cy="4247317"/>
          </a:xfrm>
          <a:prstGeom prst="rect">
            <a:avLst/>
          </a:prstGeom>
          <a:noFill/>
        </p:spPr>
        <p:txBody>
          <a:bodyPr wrap="square" rtlCol="0">
            <a:spAutoFit/>
          </a:bodyPr>
          <a:lstStyle/>
          <a:p>
            <a:pPr marL="342900" indent="-342900">
              <a:buAutoNum type="arabicPeriod"/>
            </a:pPr>
            <a:r>
              <a:rPr lang="en-US" dirty="0" smtClean="0">
                <a:solidFill>
                  <a:srgbClr val="92D050"/>
                </a:solidFill>
                <a:latin typeface="Comic Sans MS" pitchFamily="66" charset="0"/>
              </a:rPr>
              <a:t>Each state had their own currency</a:t>
            </a:r>
          </a:p>
          <a:p>
            <a:pPr marL="342900" indent="-342900">
              <a:buAutoNum type="arabicPeriod"/>
            </a:pPr>
            <a:r>
              <a:rPr lang="en-US" dirty="0" smtClean="0">
                <a:solidFill>
                  <a:srgbClr val="92D050"/>
                </a:solidFill>
                <a:latin typeface="Comic Sans MS" pitchFamily="66" charset="0"/>
              </a:rPr>
              <a:t>No executive Branch (President)</a:t>
            </a:r>
          </a:p>
          <a:p>
            <a:pPr marL="342900" indent="-342900">
              <a:buAutoNum type="arabicPeriod"/>
            </a:pPr>
            <a:r>
              <a:rPr lang="en-US" dirty="0" smtClean="0">
                <a:solidFill>
                  <a:srgbClr val="92D050"/>
                </a:solidFill>
                <a:latin typeface="Comic Sans MS" pitchFamily="66" charset="0"/>
              </a:rPr>
              <a:t>No regulation of interstate commerce (for trade)</a:t>
            </a:r>
          </a:p>
          <a:p>
            <a:pPr marL="342900" indent="-342900">
              <a:buAutoNum type="arabicPeriod"/>
            </a:pPr>
            <a:r>
              <a:rPr lang="en-US" dirty="0" smtClean="0">
                <a:solidFill>
                  <a:srgbClr val="92D050"/>
                </a:solidFill>
                <a:latin typeface="Comic Sans MS" pitchFamily="66" charset="0"/>
              </a:rPr>
              <a:t>No national court system (Judicial Branch-Supreme Court)</a:t>
            </a:r>
          </a:p>
          <a:p>
            <a:pPr marL="342900" indent="-342900">
              <a:buAutoNum type="arabicPeriod"/>
            </a:pPr>
            <a:r>
              <a:rPr lang="en-US" dirty="0" smtClean="0">
                <a:solidFill>
                  <a:srgbClr val="92D050"/>
                </a:solidFill>
                <a:latin typeface="Comic Sans MS" pitchFamily="66" charset="0"/>
              </a:rPr>
              <a:t>9 out of 13 states had to agree to pass a law</a:t>
            </a:r>
          </a:p>
          <a:p>
            <a:pPr marL="342900" indent="-342900">
              <a:buAutoNum type="arabicPeriod"/>
            </a:pPr>
            <a:r>
              <a:rPr lang="en-US" dirty="0" smtClean="0">
                <a:solidFill>
                  <a:srgbClr val="92D050"/>
                </a:solidFill>
                <a:latin typeface="Comic Sans MS" pitchFamily="66" charset="0"/>
              </a:rPr>
              <a:t>13 out of 13 states had to agree for an amendment</a:t>
            </a:r>
          </a:p>
          <a:p>
            <a:pPr marL="342900" indent="-342900">
              <a:buAutoNum type="arabicPeriod"/>
            </a:pPr>
            <a:r>
              <a:rPr lang="en-US" dirty="0" smtClean="0">
                <a:solidFill>
                  <a:srgbClr val="92D050"/>
                </a:solidFill>
                <a:latin typeface="Comic Sans MS" pitchFamily="66" charset="0"/>
              </a:rPr>
              <a:t>No national army</a:t>
            </a:r>
          </a:p>
          <a:p>
            <a:pPr marL="342900" indent="-342900">
              <a:buAutoNum type="arabicPeriod"/>
            </a:pPr>
            <a:r>
              <a:rPr lang="en-US" dirty="0">
                <a:solidFill>
                  <a:srgbClr val="92D050"/>
                </a:solidFill>
                <a:latin typeface="Comic Sans MS" pitchFamily="66" charset="0"/>
              </a:rPr>
              <a:t> Congress had no power to tax, and as a result was not paying the debts left over from the Revolution. </a:t>
            </a:r>
            <a:endParaRPr lang="en-US" dirty="0" smtClean="0">
              <a:solidFill>
                <a:srgbClr val="92D050"/>
              </a:solidFill>
              <a:latin typeface="Comic Sans MS" pitchFamily="66" charset="0"/>
            </a:endParaRPr>
          </a:p>
          <a:p>
            <a:pPr marL="342900" indent="-342900">
              <a:buAutoNum type="arabicPeriod"/>
            </a:pPr>
            <a:endParaRPr lang="en-US" dirty="0">
              <a:solidFill>
                <a:srgbClr val="92D050"/>
              </a:solidFill>
              <a:latin typeface="Comic Sans MS" pitchFamily="66" charset="0"/>
            </a:endParaRPr>
          </a:p>
          <a:p>
            <a:pPr algn="ctr"/>
            <a:r>
              <a:rPr lang="en-US" dirty="0" smtClean="0">
                <a:solidFill>
                  <a:srgbClr val="92D050"/>
                </a:solidFill>
                <a:latin typeface="Comic Sans MS" pitchFamily="66" charset="0"/>
              </a:rPr>
              <a:t>Constitutional Convention 1787</a:t>
            </a:r>
          </a:p>
          <a:p>
            <a:pPr algn="ctr"/>
            <a:endParaRPr lang="en-US" dirty="0">
              <a:solidFill>
                <a:srgbClr val="92D050"/>
              </a:solidFill>
              <a:latin typeface="Comic Sans MS" pitchFamily="66" charset="0"/>
            </a:endParaRPr>
          </a:p>
          <a:p>
            <a:pPr marL="285750" indent="-285750">
              <a:buFont typeface="Wingdings" pitchFamily="2" charset="2"/>
              <a:buChar char="q"/>
            </a:pPr>
            <a:r>
              <a:rPr lang="en-US" dirty="0" smtClean="0">
                <a:solidFill>
                  <a:srgbClr val="92D050"/>
                </a:solidFill>
                <a:latin typeface="Comic Sans MS" pitchFamily="66" charset="0"/>
              </a:rPr>
              <a:t>55 Delegates attended in secret</a:t>
            </a:r>
          </a:p>
          <a:p>
            <a:pPr marL="285750" indent="-285750">
              <a:buFont typeface="Wingdings" pitchFamily="2" charset="2"/>
              <a:buChar char="q"/>
            </a:pPr>
            <a:r>
              <a:rPr lang="en-US" dirty="0" smtClean="0">
                <a:solidFill>
                  <a:srgbClr val="92D050"/>
                </a:solidFill>
                <a:latin typeface="Comic Sans MS" pitchFamily="66" charset="0"/>
              </a:rPr>
              <a:t>Met to amend the Articles of Confederation, but they decided to write a new constitution.</a:t>
            </a:r>
            <a:endParaRPr lang="en-US" dirty="0">
              <a:solidFill>
                <a:srgbClr val="92D050"/>
              </a:solidFill>
              <a:latin typeface="Comic Sans MS" pitchFamily="66" charset="0"/>
            </a:endParaRPr>
          </a:p>
        </p:txBody>
      </p:sp>
    </p:spTree>
    <p:extLst>
      <p:ext uri="{BB962C8B-B14F-4D97-AF65-F5344CB8AC3E}">
        <p14:creationId xmlns:p14="http://schemas.microsoft.com/office/powerpoint/2010/main" val="2156390139"/>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457200"/>
            <a:ext cx="7772400" cy="2862322"/>
          </a:xfrm>
          <a:prstGeom prst="rect">
            <a:avLst/>
          </a:prstGeom>
          <a:noFill/>
        </p:spPr>
        <p:txBody>
          <a:bodyPr wrap="square" rtlCol="0">
            <a:spAutoFit/>
          </a:bodyPr>
          <a:lstStyle/>
          <a:p>
            <a:pPr marL="342900" indent="-342900">
              <a:buFont typeface="Wingdings" pitchFamily="2" charset="2"/>
              <a:buChar char="v"/>
            </a:pPr>
            <a:r>
              <a:rPr lang="en-US" sz="2000" b="1" dirty="0" smtClean="0">
                <a:solidFill>
                  <a:srgbClr val="92D050"/>
                </a:solidFill>
                <a:latin typeface="Comic Sans MS" pitchFamily="66" charset="0"/>
              </a:rPr>
              <a:t>In 1763 Great Britain wins the French and Indian War.</a:t>
            </a:r>
          </a:p>
          <a:p>
            <a:pPr marL="342900" indent="-342900">
              <a:buFont typeface="Wingdings" pitchFamily="2" charset="2"/>
              <a:buChar char="v"/>
            </a:pPr>
            <a:r>
              <a:rPr lang="en-US" sz="2000" b="1" dirty="0" smtClean="0">
                <a:solidFill>
                  <a:srgbClr val="92D050"/>
                </a:solidFill>
                <a:latin typeface="Comic Sans MS" pitchFamily="66" charset="0"/>
              </a:rPr>
              <a:t>The Proclamation of 1763 by King George III provided that all of the western territory gained from the French (the </a:t>
            </a:r>
            <a:r>
              <a:rPr lang="en-US" sz="2000" b="1" dirty="0">
                <a:solidFill>
                  <a:srgbClr val="92D050"/>
                </a:solidFill>
                <a:latin typeface="Comic Sans MS" pitchFamily="66" charset="0"/>
              </a:rPr>
              <a:t>Appalachians</a:t>
            </a:r>
            <a:r>
              <a:rPr lang="en-US" sz="2000" dirty="0">
                <a:solidFill>
                  <a:srgbClr val="92D050"/>
                </a:solidFill>
                <a:latin typeface="Comic Sans MS" pitchFamily="66" charset="0"/>
              </a:rPr>
              <a:t> to the </a:t>
            </a:r>
            <a:r>
              <a:rPr lang="en-US" sz="2000" b="1" dirty="0">
                <a:solidFill>
                  <a:srgbClr val="92D050"/>
                </a:solidFill>
                <a:latin typeface="Comic Sans MS" pitchFamily="66" charset="0"/>
              </a:rPr>
              <a:t>Mississippi</a:t>
            </a:r>
            <a:r>
              <a:rPr lang="en-US" sz="2000" dirty="0">
                <a:solidFill>
                  <a:srgbClr val="92D050"/>
                </a:solidFill>
                <a:latin typeface="Comic Sans MS" pitchFamily="66" charset="0"/>
              </a:rPr>
              <a:t> </a:t>
            </a:r>
            <a:r>
              <a:rPr lang="en-US" sz="2000" dirty="0" smtClean="0">
                <a:solidFill>
                  <a:srgbClr val="92D050"/>
                </a:solidFill>
                <a:latin typeface="Comic Sans MS" pitchFamily="66" charset="0"/>
              </a:rPr>
              <a:t>) </a:t>
            </a:r>
            <a:r>
              <a:rPr lang="en-US" sz="2000" b="1" dirty="0" smtClean="0">
                <a:solidFill>
                  <a:srgbClr val="92D050"/>
                </a:solidFill>
                <a:latin typeface="Comic Sans MS" pitchFamily="66" charset="0"/>
              </a:rPr>
              <a:t>would be Indian territory, and the colonists would be forbidden to expand westward.</a:t>
            </a:r>
          </a:p>
          <a:p>
            <a:pPr marL="342900" indent="-342900">
              <a:buFont typeface="Wingdings" pitchFamily="2" charset="2"/>
              <a:buChar char="v"/>
            </a:pPr>
            <a:r>
              <a:rPr lang="en-US" sz="2000" b="1" dirty="0" smtClean="0">
                <a:solidFill>
                  <a:srgbClr val="92D050"/>
                </a:solidFill>
                <a:latin typeface="Comic Sans MS" pitchFamily="66" charset="0"/>
              </a:rPr>
              <a:t>Great Britain after the war is deeply in debt, and decides to have the colonists pay for the war and continued protection by British troops.</a:t>
            </a:r>
          </a:p>
        </p:txBody>
      </p:sp>
      <p:pic>
        <p:nvPicPr>
          <p:cNvPr id="1026" name="Picture 2" descr="http://1.bp.blogspot.com/-4R_okmevrTY/Tsn5a3MAxwI/AAAAAAAAAfk/lBx-QIg75os/s1600/Stamp%2BAct%2BCongres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810000"/>
            <a:ext cx="5715000" cy="2407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262666"/>
      </p:ext>
    </p:extLst>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latin typeface="Comic Sans MS" pitchFamily="66" charset="0"/>
                <a:hlinkClick r:id="rId2"/>
              </a:rPr>
              <a:t>United States Constitution</a:t>
            </a:r>
            <a:endParaRPr lang="en-US" b="0" dirty="0">
              <a:latin typeface="Comic Sans MS" pitchFamily="66" charset="0"/>
            </a:endParaRPr>
          </a:p>
        </p:txBody>
      </p:sp>
      <p:sp>
        <p:nvSpPr>
          <p:cNvPr id="3" name="TextBox 2"/>
          <p:cNvSpPr txBox="1"/>
          <p:nvPr/>
        </p:nvSpPr>
        <p:spPr>
          <a:xfrm>
            <a:off x="304800" y="2209800"/>
            <a:ext cx="8610600" cy="3693319"/>
          </a:xfrm>
          <a:prstGeom prst="rect">
            <a:avLst/>
          </a:prstGeom>
          <a:noFill/>
        </p:spPr>
        <p:txBody>
          <a:bodyPr wrap="square" rtlCol="0">
            <a:spAutoFit/>
          </a:bodyPr>
          <a:lstStyle/>
          <a:p>
            <a:pPr algn="ctr"/>
            <a:r>
              <a:rPr lang="en-US" dirty="0" smtClean="0">
                <a:solidFill>
                  <a:srgbClr val="92D050"/>
                </a:solidFill>
                <a:latin typeface="Comic Sans MS" pitchFamily="66" charset="0"/>
              </a:rPr>
              <a:t>The Compromises</a:t>
            </a:r>
          </a:p>
          <a:p>
            <a:pPr marL="342900" indent="-342900">
              <a:buFont typeface="+mj-lt"/>
              <a:buAutoNum type="arabicPeriod"/>
            </a:pPr>
            <a:r>
              <a:rPr lang="en-US" dirty="0" smtClean="0">
                <a:solidFill>
                  <a:srgbClr val="92D050"/>
                </a:solidFill>
                <a:latin typeface="Comic Sans MS" pitchFamily="66" charset="0"/>
              </a:rPr>
              <a:t>The Great Compromise</a:t>
            </a:r>
          </a:p>
          <a:p>
            <a:r>
              <a:rPr lang="en-US" dirty="0" smtClean="0">
                <a:solidFill>
                  <a:srgbClr val="92D050"/>
                </a:solidFill>
                <a:latin typeface="Comic Sans MS" pitchFamily="66" charset="0"/>
              </a:rPr>
              <a:t>      a. Virginia Plan  from James Madison – the greater the population of a </a:t>
            </a:r>
          </a:p>
          <a:p>
            <a:r>
              <a:rPr lang="en-US" dirty="0">
                <a:solidFill>
                  <a:srgbClr val="92D050"/>
                </a:solidFill>
                <a:latin typeface="Comic Sans MS" pitchFamily="66" charset="0"/>
              </a:rPr>
              <a:t> </a:t>
            </a:r>
            <a:r>
              <a:rPr lang="en-US" dirty="0" smtClean="0">
                <a:solidFill>
                  <a:srgbClr val="92D050"/>
                </a:solidFill>
                <a:latin typeface="Comic Sans MS" pitchFamily="66" charset="0"/>
              </a:rPr>
              <a:t>         state, the greater the representation.</a:t>
            </a:r>
          </a:p>
          <a:p>
            <a:r>
              <a:rPr lang="en-US" dirty="0">
                <a:solidFill>
                  <a:srgbClr val="92D050"/>
                </a:solidFill>
                <a:latin typeface="Comic Sans MS" pitchFamily="66" charset="0"/>
              </a:rPr>
              <a:t> </a:t>
            </a:r>
            <a:r>
              <a:rPr lang="en-US" dirty="0" smtClean="0">
                <a:solidFill>
                  <a:srgbClr val="92D050"/>
                </a:solidFill>
                <a:latin typeface="Comic Sans MS" pitchFamily="66" charset="0"/>
              </a:rPr>
              <a:t>     b. The New Jersey Plan – All states should have equal representation </a:t>
            </a:r>
          </a:p>
          <a:p>
            <a:r>
              <a:rPr lang="en-US" dirty="0">
                <a:solidFill>
                  <a:srgbClr val="92D050"/>
                </a:solidFill>
                <a:latin typeface="Comic Sans MS" pitchFamily="66" charset="0"/>
              </a:rPr>
              <a:t> </a:t>
            </a:r>
            <a:r>
              <a:rPr lang="en-US" dirty="0" smtClean="0">
                <a:solidFill>
                  <a:srgbClr val="92D050"/>
                </a:solidFill>
                <a:latin typeface="Comic Sans MS" pitchFamily="66" charset="0"/>
              </a:rPr>
              <a:t>          so that small states will have a say too.</a:t>
            </a:r>
          </a:p>
          <a:p>
            <a:endParaRPr lang="en-US" dirty="0">
              <a:solidFill>
                <a:srgbClr val="92D050"/>
              </a:solidFill>
              <a:latin typeface="Comic Sans MS" pitchFamily="66" charset="0"/>
            </a:endParaRPr>
          </a:p>
          <a:p>
            <a:pPr marL="285750" indent="-285750">
              <a:buFont typeface="Wingdings" pitchFamily="2" charset="2"/>
              <a:buChar char="ü"/>
            </a:pPr>
            <a:r>
              <a:rPr lang="en-US" dirty="0" smtClean="0">
                <a:solidFill>
                  <a:srgbClr val="92D050"/>
                </a:solidFill>
                <a:latin typeface="Comic Sans MS" pitchFamily="66" charset="0"/>
              </a:rPr>
              <a:t>It was decided that the legislative (law-making) body would be bicameral.</a:t>
            </a:r>
          </a:p>
          <a:p>
            <a:r>
              <a:rPr lang="en-US" dirty="0">
                <a:solidFill>
                  <a:srgbClr val="92D050"/>
                </a:solidFill>
                <a:latin typeface="Comic Sans MS" pitchFamily="66" charset="0"/>
              </a:rPr>
              <a:t> </a:t>
            </a:r>
            <a:r>
              <a:rPr lang="en-US" dirty="0" smtClean="0">
                <a:solidFill>
                  <a:srgbClr val="92D050"/>
                </a:solidFill>
                <a:latin typeface="Comic Sans MS" pitchFamily="66" charset="0"/>
              </a:rPr>
              <a:t>    bi = two, and cameral = chamber or house</a:t>
            </a:r>
          </a:p>
          <a:p>
            <a:r>
              <a:rPr lang="en-US" dirty="0">
                <a:solidFill>
                  <a:srgbClr val="92D050"/>
                </a:solidFill>
                <a:latin typeface="Comic Sans MS" pitchFamily="66" charset="0"/>
              </a:rPr>
              <a:t> </a:t>
            </a:r>
            <a:r>
              <a:rPr lang="en-US" dirty="0" smtClean="0">
                <a:solidFill>
                  <a:srgbClr val="92D050"/>
                </a:solidFill>
                <a:latin typeface="Comic Sans MS" pitchFamily="66" charset="0"/>
              </a:rPr>
              <a:t>    So we have two chambers that make laws, one is based on population     </a:t>
            </a:r>
          </a:p>
          <a:p>
            <a:r>
              <a:rPr lang="en-US" dirty="0" smtClean="0">
                <a:solidFill>
                  <a:srgbClr val="92D050"/>
                </a:solidFill>
                <a:latin typeface="Comic Sans MS" pitchFamily="66" charset="0"/>
              </a:rPr>
              <a:t>     (House), and one has equal representation from every state (Senate),</a:t>
            </a:r>
          </a:p>
          <a:p>
            <a:r>
              <a:rPr lang="en-US" dirty="0">
                <a:solidFill>
                  <a:srgbClr val="92D050"/>
                </a:solidFill>
                <a:latin typeface="Comic Sans MS" pitchFamily="66" charset="0"/>
              </a:rPr>
              <a:t> </a:t>
            </a:r>
            <a:r>
              <a:rPr lang="en-US" dirty="0" smtClean="0">
                <a:solidFill>
                  <a:srgbClr val="92D050"/>
                </a:solidFill>
                <a:latin typeface="Comic Sans MS" pitchFamily="66" charset="0"/>
              </a:rPr>
              <a:t>    and that number is 2. </a:t>
            </a:r>
          </a:p>
          <a:p>
            <a:pPr marL="342900" indent="-342900">
              <a:buFont typeface="+mj-lt"/>
              <a:buAutoNum type="arabicPeriod"/>
            </a:pPr>
            <a:endParaRPr lang="en-US" dirty="0">
              <a:solidFill>
                <a:srgbClr val="92D050"/>
              </a:solidFill>
              <a:latin typeface="Comic Sans MS" pitchFamily="66" charset="0"/>
            </a:endParaRPr>
          </a:p>
        </p:txBody>
      </p:sp>
    </p:spTree>
    <p:extLst>
      <p:ext uri="{BB962C8B-B14F-4D97-AF65-F5344CB8AC3E}">
        <p14:creationId xmlns:p14="http://schemas.microsoft.com/office/powerpoint/2010/main" val="1718983902"/>
      </p:ext>
    </p:extLst>
  </p:cSld>
  <p:clrMapOvr>
    <a:masterClrMapping/>
  </p:clrMapOvr>
  <p:transition spd="slow">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600200"/>
            <a:ext cx="8534400" cy="2585323"/>
          </a:xfrm>
          <a:prstGeom prst="rect">
            <a:avLst/>
          </a:prstGeom>
          <a:noFill/>
        </p:spPr>
        <p:txBody>
          <a:bodyPr wrap="square" rtlCol="0">
            <a:spAutoFit/>
          </a:bodyPr>
          <a:lstStyle/>
          <a:p>
            <a:pPr marL="342900" indent="-342900">
              <a:buAutoNum type="arabicPeriod" startAt="2"/>
            </a:pPr>
            <a:r>
              <a:rPr lang="en-US" dirty="0" smtClean="0">
                <a:solidFill>
                  <a:srgbClr val="92D050"/>
                </a:solidFill>
                <a:latin typeface="Comic Sans MS" pitchFamily="66" charset="0"/>
              </a:rPr>
              <a:t>Three-fifths Compromise – Do slaves count as population?</a:t>
            </a:r>
          </a:p>
          <a:p>
            <a:r>
              <a:rPr lang="en-US" dirty="0">
                <a:solidFill>
                  <a:srgbClr val="92D050"/>
                </a:solidFill>
                <a:latin typeface="Comic Sans MS" pitchFamily="66" charset="0"/>
              </a:rPr>
              <a:t> </a:t>
            </a:r>
            <a:r>
              <a:rPr lang="en-US" dirty="0" smtClean="0">
                <a:solidFill>
                  <a:srgbClr val="92D050"/>
                </a:solidFill>
                <a:latin typeface="Comic Sans MS" pitchFamily="66" charset="0"/>
              </a:rPr>
              <a:t>     a. South wanted slaves to count for population for representatives, but </a:t>
            </a:r>
          </a:p>
          <a:p>
            <a:r>
              <a:rPr lang="en-US" dirty="0">
                <a:solidFill>
                  <a:srgbClr val="92D050"/>
                </a:solidFill>
                <a:latin typeface="Comic Sans MS" pitchFamily="66" charset="0"/>
              </a:rPr>
              <a:t> </a:t>
            </a:r>
            <a:r>
              <a:rPr lang="en-US" dirty="0" smtClean="0">
                <a:solidFill>
                  <a:srgbClr val="92D050"/>
                </a:solidFill>
                <a:latin typeface="Comic Sans MS" pitchFamily="66" charset="0"/>
              </a:rPr>
              <a:t>         not for taxes.</a:t>
            </a:r>
          </a:p>
          <a:p>
            <a:r>
              <a:rPr lang="en-US" dirty="0">
                <a:solidFill>
                  <a:srgbClr val="92D050"/>
                </a:solidFill>
                <a:latin typeface="Comic Sans MS" pitchFamily="66" charset="0"/>
              </a:rPr>
              <a:t> </a:t>
            </a:r>
            <a:r>
              <a:rPr lang="en-US" dirty="0" smtClean="0">
                <a:solidFill>
                  <a:srgbClr val="92D050"/>
                </a:solidFill>
                <a:latin typeface="Comic Sans MS" pitchFamily="66" charset="0"/>
              </a:rPr>
              <a:t>      b. North wanted slaves to count towards taxes, but not representation.</a:t>
            </a:r>
          </a:p>
          <a:p>
            <a:endParaRPr lang="en-US" dirty="0">
              <a:solidFill>
                <a:srgbClr val="92D050"/>
              </a:solidFill>
              <a:latin typeface="Comic Sans MS" pitchFamily="66" charset="0"/>
            </a:endParaRPr>
          </a:p>
          <a:p>
            <a:pPr marL="285750" indent="-285750">
              <a:buFont typeface="Wingdings" pitchFamily="2" charset="2"/>
              <a:buChar char="ü"/>
            </a:pPr>
            <a:r>
              <a:rPr lang="en-US" dirty="0" smtClean="0">
                <a:solidFill>
                  <a:srgbClr val="92D050"/>
                </a:solidFill>
                <a:latin typeface="Comic Sans MS" pitchFamily="66" charset="0"/>
              </a:rPr>
              <a:t>A compromise of 3/5 was reached. Each slave would count as 3/5 of a person for both taxes and representation.</a:t>
            </a:r>
          </a:p>
          <a:p>
            <a:pPr marL="285750" indent="-285750">
              <a:buFont typeface="Wingdings" pitchFamily="2" charset="2"/>
              <a:buChar char="ü"/>
            </a:pPr>
            <a:endParaRPr lang="en-US" dirty="0">
              <a:solidFill>
                <a:srgbClr val="92D050"/>
              </a:solidFill>
              <a:latin typeface="Comic Sans MS" pitchFamily="66" charset="0"/>
            </a:endParaRPr>
          </a:p>
          <a:p>
            <a:r>
              <a:rPr lang="en-US" dirty="0" smtClean="0">
                <a:solidFill>
                  <a:srgbClr val="92D050"/>
                </a:solidFill>
                <a:latin typeface="Comic Sans MS" pitchFamily="66" charset="0"/>
              </a:rPr>
              <a:t>3. Commercial Compromise – Tax imports and not exports – Called a tariff</a:t>
            </a:r>
            <a:endParaRPr lang="en-US" dirty="0">
              <a:solidFill>
                <a:srgbClr val="92D050"/>
              </a:solidFill>
              <a:latin typeface="Comic Sans MS" pitchFamily="66" charset="0"/>
            </a:endParaRPr>
          </a:p>
        </p:txBody>
      </p:sp>
      <p:sp>
        <p:nvSpPr>
          <p:cNvPr id="2" name="TextBox 1"/>
          <p:cNvSpPr txBox="1"/>
          <p:nvPr/>
        </p:nvSpPr>
        <p:spPr>
          <a:xfrm>
            <a:off x="914400" y="457200"/>
            <a:ext cx="6553200" cy="461665"/>
          </a:xfrm>
          <a:prstGeom prst="rect">
            <a:avLst/>
          </a:prstGeom>
          <a:noFill/>
        </p:spPr>
        <p:txBody>
          <a:bodyPr wrap="square" rtlCol="0">
            <a:spAutoFit/>
          </a:bodyPr>
          <a:lstStyle/>
          <a:p>
            <a:pPr algn="ctr"/>
            <a:r>
              <a:rPr lang="en-US" sz="2400" b="1" dirty="0" smtClean="0">
                <a:solidFill>
                  <a:srgbClr val="92D050"/>
                </a:solidFill>
                <a:latin typeface="Comic Sans MS" pitchFamily="66" charset="0"/>
              </a:rPr>
              <a:t>United States Constitution </a:t>
            </a:r>
            <a:endParaRPr lang="en-US" sz="2400" b="1" dirty="0">
              <a:solidFill>
                <a:srgbClr val="92D050"/>
              </a:solidFill>
              <a:latin typeface="Comic Sans MS" pitchFamily="66" charset="0"/>
            </a:endParaRPr>
          </a:p>
        </p:txBody>
      </p:sp>
      <p:sp>
        <p:nvSpPr>
          <p:cNvPr id="4" name="Rectangle 3"/>
          <p:cNvSpPr/>
          <p:nvPr/>
        </p:nvSpPr>
        <p:spPr>
          <a:xfrm>
            <a:off x="2222205" y="4495800"/>
            <a:ext cx="4572000" cy="954107"/>
          </a:xfrm>
          <a:prstGeom prst="rect">
            <a:avLst/>
          </a:prstGeom>
        </p:spPr>
        <p:txBody>
          <a:bodyPr>
            <a:spAutoFit/>
          </a:bodyPr>
          <a:lstStyle/>
          <a:p>
            <a:pPr algn="ctr"/>
            <a:r>
              <a:rPr lang="en-US" sz="2800" dirty="0" smtClean="0">
                <a:solidFill>
                  <a:srgbClr val="92D050"/>
                </a:solidFill>
                <a:latin typeface="Comic Sans MS" pitchFamily="66" charset="0"/>
                <a:hlinkClick r:id="rId2"/>
              </a:rPr>
              <a:t>Document</a:t>
            </a:r>
            <a:endParaRPr lang="en-US" sz="2800" dirty="0" smtClean="0">
              <a:solidFill>
                <a:srgbClr val="92D050"/>
              </a:solidFill>
              <a:latin typeface="Comic Sans MS" pitchFamily="66" charset="0"/>
            </a:endParaRPr>
          </a:p>
          <a:p>
            <a:pPr algn="ctr"/>
            <a:r>
              <a:rPr lang="en-US" sz="2800" dirty="0" smtClean="0">
                <a:solidFill>
                  <a:srgbClr val="92D050"/>
                </a:solidFill>
                <a:latin typeface="Comic Sans MS" pitchFamily="66" charset="0"/>
                <a:hlinkClick r:id="rId3"/>
              </a:rPr>
              <a:t>DBQ’S</a:t>
            </a:r>
            <a:endParaRPr lang="en-US" sz="2800" dirty="0" smtClean="0">
              <a:solidFill>
                <a:srgbClr val="92D050"/>
              </a:solidFill>
              <a:latin typeface="Comic Sans MS" pitchFamily="66" charset="0"/>
            </a:endParaRPr>
          </a:p>
        </p:txBody>
      </p:sp>
    </p:spTree>
    <p:extLst>
      <p:ext uri="{BB962C8B-B14F-4D97-AF65-F5344CB8AC3E}">
        <p14:creationId xmlns:p14="http://schemas.microsoft.com/office/powerpoint/2010/main" val="3714047503"/>
      </p:ext>
    </p:extLst>
  </p:cSld>
  <p:clrMapOvr>
    <a:masterClrMapping/>
  </p:clrMapOvr>
  <p:transition spd="slow">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975360"/>
            <a:ext cx="5105400" cy="701040"/>
          </a:xfrm>
        </p:spPr>
        <p:txBody>
          <a:bodyPr/>
          <a:lstStyle/>
          <a:p>
            <a:r>
              <a:rPr lang="en-US" dirty="0" smtClean="0">
                <a:latin typeface="Comic Sans MS" pitchFamily="66" charset="0"/>
              </a:rPr>
              <a:t>Anti-Federalists </a:t>
            </a:r>
            <a:r>
              <a:rPr lang="en-US" dirty="0" err="1" smtClean="0">
                <a:latin typeface="Comic Sans MS" pitchFamily="66" charset="0"/>
              </a:rPr>
              <a:t>vs</a:t>
            </a:r>
            <a:r>
              <a:rPr lang="en-US" dirty="0" smtClean="0">
                <a:latin typeface="Comic Sans MS" pitchFamily="66" charset="0"/>
              </a:rPr>
              <a:t> Federalists</a:t>
            </a:r>
            <a:endParaRPr lang="en-US" dirty="0">
              <a:latin typeface="Comic Sans MS" pitchFamily="66" charset="0"/>
            </a:endParaRPr>
          </a:p>
        </p:txBody>
      </p:sp>
      <p:sp>
        <p:nvSpPr>
          <p:cNvPr id="3" name="TextBox 2"/>
          <p:cNvSpPr txBox="1"/>
          <p:nvPr/>
        </p:nvSpPr>
        <p:spPr>
          <a:xfrm>
            <a:off x="457200" y="2209800"/>
            <a:ext cx="8382000" cy="5355312"/>
          </a:xfrm>
          <a:prstGeom prst="rect">
            <a:avLst/>
          </a:prstGeom>
          <a:noFill/>
        </p:spPr>
        <p:txBody>
          <a:bodyPr wrap="square" rtlCol="0">
            <a:spAutoFit/>
          </a:bodyPr>
          <a:lstStyle/>
          <a:p>
            <a:r>
              <a:rPr lang="en-US" dirty="0" smtClean="0">
                <a:solidFill>
                  <a:srgbClr val="92D050"/>
                </a:solidFill>
                <a:latin typeface="Comic Sans MS" pitchFamily="66" charset="0"/>
              </a:rPr>
              <a:t>Anti-Federalists  (strong state)            Federalists (strong national)</a:t>
            </a:r>
          </a:p>
          <a:p>
            <a:endParaRPr lang="en-US" dirty="0">
              <a:solidFill>
                <a:srgbClr val="92D050"/>
              </a:solidFill>
              <a:latin typeface="Comic Sans MS" pitchFamily="66" charset="0"/>
            </a:endParaRPr>
          </a:p>
          <a:p>
            <a:r>
              <a:rPr lang="en-US" dirty="0" smtClean="0">
                <a:solidFill>
                  <a:srgbClr val="92D050"/>
                </a:solidFill>
                <a:latin typeface="Comic Sans MS" pitchFamily="66" charset="0"/>
              </a:rPr>
              <a:t>George Mason                                         George Washington</a:t>
            </a:r>
          </a:p>
          <a:p>
            <a:r>
              <a:rPr lang="en-US" dirty="0" smtClean="0">
                <a:solidFill>
                  <a:srgbClr val="92D050"/>
                </a:solidFill>
                <a:latin typeface="Comic Sans MS" pitchFamily="66" charset="0"/>
              </a:rPr>
              <a:t>Richard Henry Lee                                  Alexander Hamilton</a:t>
            </a:r>
          </a:p>
          <a:p>
            <a:r>
              <a:rPr lang="en-US" dirty="0" smtClean="0">
                <a:solidFill>
                  <a:srgbClr val="92D050"/>
                </a:solidFill>
                <a:latin typeface="Comic Sans MS" pitchFamily="66" charset="0"/>
              </a:rPr>
              <a:t>Patrick Henry                                          James Madison</a:t>
            </a:r>
          </a:p>
          <a:p>
            <a:r>
              <a:rPr lang="en-US" dirty="0" smtClean="0">
                <a:solidFill>
                  <a:srgbClr val="92D050"/>
                </a:solidFill>
                <a:latin typeface="Comic Sans MS" pitchFamily="66" charset="0"/>
              </a:rPr>
              <a:t>Thomas Jefferson                                   John Adams</a:t>
            </a:r>
          </a:p>
          <a:p>
            <a:endParaRPr lang="en-US" dirty="0">
              <a:solidFill>
                <a:srgbClr val="92D050"/>
              </a:solidFill>
              <a:latin typeface="Comic Sans MS" pitchFamily="66" charset="0"/>
            </a:endParaRPr>
          </a:p>
          <a:p>
            <a:endParaRPr lang="en-US" dirty="0" smtClean="0">
              <a:solidFill>
                <a:srgbClr val="92D050"/>
              </a:solidFill>
              <a:latin typeface="Comic Sans MS" pitchFamily="66" charset="0"/>
            </a:endParaRPr>
          </a:p>
          <a:p>
            <a:pPr algn="ctr"/>
            <a:r>
              <a:rPr lang="en-US" dirty="0" smtClean="0">
                <a:solidFill>
                  <a:srgbClr val="EC34BC"/>
                </a:solidFill>
                <a:latin typeface="Comic Sans MS" pitchFamily="66" charset="0"/>
                <a:hlinkClick r:id="rId2"/>
              </a:rPr>
              <a:t>James Madison</a:t>
            </a:r>
            <a:r>
              <a:rPr lang="en-US" dirty="0" smtClean="0">
                <a:solidFill>
                  <a:srgbClr val="EC34BC"/>
                </a:solidFill>
                <a:latin typeface="Comic Sans MS" pitchFamily="66" charset="0"/>
              </a:rPr>
              <a:t>  </a:t>
            </a:r>
            <a:r>
              <a:rPr lang="en-US" dirty="0" smtClean="0">
                <a:solidFill>
                  <a:srgbClr val="00B050"/>
                </a:solidFill>
                <a:latin typeface="Comic Sans MS" pitchFamily="66" charset="0"/>
              </a:rPr>
              <a:t>-  Father of the Constitution</a:t>
            </a:r>
          </a:p>
          <a:p>
            <a:pPr algn="ctr"/>
            <a:endParaRPr lang="en-US" dirty="0">
              <a:solidFill>
                <a:srgbClr val="00B050"/>
              </a:solidFill>
              <a:latin typeface="Comic Sans MS" pitchFamily="66" charset="0"/>
            </a:endParaRPr>
          </a:p>
          <a:p>
            <a:pPr marL="285750" indent="-285750">
              <a:buFont typeface="Wingdings" pitchFamily="2" charset="2"/>
              <a:buChar char="q"/>
            </a:pPr>
            <a:r>
              <a:rPr lang="en-US" dirty="0" smtClean="0">
                <a:solidFill>
                  <a:srgbClr val="00B050"/>
                </a:solidFill>
                <a:latin typeface="Comic Sans MS" pitchFamily="66" charset="0"/>
              </a:rPr>
              <a:t>After living under the tyranny of a King, Madison believed that a strong central government was necessary to protect the people.</a:t>
            </a:r>
          </a:p>
          <a:p>
            <a:pPr marL="285750" indent="-285750">
              <a:buFont typeface="Wingdings" pitchFamily="2" charset="2"/>
              <a:buChar char="q"/>
            </a:pPr>
            <a:r>
              <a:rPr lang="en-US" dirty="0" smtClean="0">
                <a:solidFill>
                  <a:srgbClr val="00B050"/>
                </a:solidFill>
                <a:latin typeface="Comic Sans MS" pitchFamily="66" charset="0"/>
              </a:rPr>
              <a:t>He also believed that a republic was the only way to keep order and protect people.</a:t>
            </a:r>
          </a:p>
          <a:p>
            <a:pPr marL="285750" indent="-285750">
              <a:buFont typeface="Wingdings" pitchFamily="2" charset="2"/>
              <a:buChar char="q"/>
            </a:pPr>
            <a:r>
              <a:rPr lang="en-US" dirty="0" smtClean="0">
                <a:solidFill>
                  <a:srgbClr val="00B050"/>
                </a:solidFill>
                <a:latin typeface="Comic Sans MS" pitchFamily="66" charset="0"/>
              </a:rPr>
              <a:t>A republic is where the people elect leaders to represent them. The power comes from the people.</a:t>
            </a:r>
          </a:p>
          <a:p>
            <a:pPr algn="ctr"/>
            <a:endParaRPr lang="en-US" dirty="0">
              <a:solidFill>
                <a:srgbClr val="EC34BC"/>
              </a:solidFill>
              <a:latin typeface="Comic Sans MS" pitchFamily="66" charset="0"/>
            </a:endParaRPr>
          </a:p>
          <a:p>
            <a:pPr algn="ctr"/>
            <a:endParaRPr lang="en-US" dirty="0">
              <a:solidFill>
                <a:srgbClr val="00B050"/>
              </a:solidFill>
              <a:latin typeface="Comic Sans MS" pitchFamily="66" charset="0"/>
            </a:endParaRPr>
          </a:p>
          <a:p>
            <a:endParaRPr lang="en-US" dirty="0">
              <a:solidFill>
                <a:srgbClr val="92D050"/>
              </a:solidFill>
              <a:latin typeface="Comic Sans MS" pitchFamily="66" charset="0"/>
            </a:endParaRPr>
          </a:p>
        </p:txBody>
      </p:sp>
    </p:spTree>
    <p:extLst>
      <p:ext uri="{BB962C8B-B14F-4D97-AF65-F5344CB8AC3E}">
        <p14:creationId xmlns:p14="http://schemas.microsoft.com/office/powerpoint/2010/main" val="2569024518"/>
      </p:ext>
    </p:extLst>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latin typeface="Comic Sans MS" pitchFamily="66" charset="0"/>
              </a:rPr>
              <a:t>Constitution</a:t>
            </a:r>
            <a:endParaRPr lang="en-US" dirty="0">
              <a:solidFill>
                <a:srgbClr val="00B050"/>
              </a:solidFill>
              <a:latin typeface="Comic Sans MS" pitchFamily="66" charset="0"/>
            </a:endParaRPr>
          </a:p>
        </p:txBody>
      </p:sp>
      <p:sp>
        <p:nvSpPr>
          <p:cNvPr id="5" name="Rectangle 4"/>
          <p:cNvSpPr/>
          <p:nvPr/>
        </p:nvSpPr>
        <p:spPr>
          <a:xfrm>
            <a:off x="381000" y="2057400"/>
            <a:ext cx="8458200" cy="4524315"/>
          </a:xfrm>
          <a:prstGeom prst="rect">
            <a:avLst/>
          </a:prstGeom>
        </p:spPr>
        <p:txBody>
          <a:bodyPr wrap="square">
            <a:spAutoFit/>
          </a:bodyPr>
          <a:lstStyle/>
          <a:p>
            <a:pPr marL="285750" indent="-285750">
              <a:buFont typeface="Wingdings" pitchFamily="2" charset="2"/>
              <a:buChar char="q"/>
            </a:pPr>
            <a:r>
              <a:rPr lang="en-US" dirty="0">
                <a:solidFill>
                  <a:srgbClr val="00B050"/>
                </a:solidFill>
                <a:latin typeface="Comic Sans MS" pitchFamily="66" charset="0"/>
              </a:rPr>
              <a:t>At the Philadelphia Convention in 1787, </a:t>
            </a:r>
            <a:r>
              <a:rPr lang="en-US" dirty="0" smtClean="0">
                <a:solidFill>
                  <a:srgbClr val="00B050"/>
                </a:solidFill>
                <a:latin typeface="Comic Sans MS" pitchFamily="66" charset="0"/>
              </a:rPr>
              <a:t>James </a:t>
            </a:r>
            <a:r>
              <a:rPr lang="en-US" dirty="0">
                <a:solidFill>
                  <a:srgbClr val="00B050"/>
                </a:solidFill>
                <a:latin typeface="Comic Sans MS" pitchFamily="66" charset="0"/>
              </a:rPr>
              <a:t>Madison proposed the Virginia Plan, which in essence was the establishment of the modern three-branch Federal system</a:t>
            </a:r>
            <a:r>
              <a:rPr lang="en-US" dirty="0" smtClean="0">
                <a:solidFill>
                  <a:srgbClr val="00B050"/>
                </a:solidFill>
                <a:latin typeface="Comic Sans MS" pitchFamily="66" charset="0"/>
              </a:rPr>
              <a:t>.</a:t>
            </a:r>
          </a:p>
          <a:p>
            <a:pPr marL="285750" indent="-285750">
              <a:buFont typeface="Wingdings" pitchFamily="2" charset="2"/>
              <a:buChar char="q"/>
            </a:pPr>
            <a:endParaRPr lang="en-US" dirty="0" smtClean="0">
              <a:solidFill>
                <a:srgbClr val="00B050"/>
              </a:solidFill>
              <a:latin typeface="Comic Sans MS" pitchFamily="66" charset="0"/>
            </a:endParaRPr>
          </a:p>
          <a:p>
            <a:pPr marL="285750" indent="-285750">
              <a:buFont typeface="Wingdings" pitchFamily="2" charset="2"/>
              <a:buChar char="q"/>
            </a:pPr>
            <a:r>
              <a:rPr lang="en-US" dirty="0" smtClean="0">
                <a:solidFill>
                  <a:srgbClr val="00B050"/>
                </a:solidFill>
                <a:latin typeface="Comic Sans MS" pitchFamily="66" charset="0"/>
              </a:rPr>
              <a:t>Some of the other delegates, anti-federalists, argued for individual rights, so that the freedom and rights of people would be protected from a government.  Madison later acknowledged their concerns by writing the Bill of Rights, which are the first 10 amendments to the constitution in 1791.</a:t>
            </a:r>
          </a:p>
          <a:p>
            <a:pPr marL="285750" indent="-285750">
              <a:buFont typeface="Wingdings" pitchFamily="2" charset="2"/>
              <a:buChar char="q"/>
            </a:pPr>
            <a:endParaRPr lang="en-US" dirty="0" smtClean="0">
              <a:solidFill>
                <a:srgbClr val="00B050"/>
              </a:solidFill>
              <a:latin typeface="Comic Sans MS" pitchFamily="66" charset="0"/>
            </a:endParaRPr>
          </a:p>
          <a:p>
            <a:pPr marL="285750" indent="-285750">
              <a:buFont typeface="Wingdings" pitchFamily="2" charset="2"/>
              <a:buChar char="q"/>
            </a:pPr>
            <a:r>
              <a:rPr lang="en-US" dirty="0">
                <a:solidFill>
                  <a:srgbClr val="00B050"/>
                </a:solidFill>
                <a:latin typeface="Comic Sans MS" pitchFamily="66" charset="0"/>
              </a:rPr>
              <a:t>James </a:t>
            </a:r>
            <a:r>
              <a:rPr lang="en-US" dirty="0" smtClean="0">
                <a:solidFill>
                  <a:srgbClr val="00B050"/>
                </a:solidFill>
                <a:latin typeface="Comic Sans MS" pitchFamily="66" charset="0"/>
              </a:rPr>
              <a:t>Madison  </a:t>
            </a:r>
            <a:r>
              <a:rPr lang="en-US" dirty="0">
                <a:solidFill>
                  <a:srgbClr val="00B050"/>
                </a:solidFill>
                <a:latin typeface="Comic Sans MS" pitchFamily="66" charset="0"/>
              </a:rPr>
              <a:t>was a prime author of what became known </a:t>
            </a:r>
            <a:r>
              <a:rPr lang="en-US" dirty="0" smtClean="0">
                <a:solidFill>
                  <a:srgbClr val="00B050"/>
                </a:solidFill>
                <a:latin typeface="Comic Sans MS" pitchFamily="66" charset="0"/>
              </a:rPr>
              <a:t> as </a:t>
            </a:r>
            <a:r>
              <a:rPr lang="en-US" dirty="0">
                <a:solidFill>
                  <a:srgbClr val="00B050"/>
                </a:solidFill>
                <a:latin typeface="Comic Sans MS" pitchFamily="66" charset="0"/>
              </a:rPr>
              <a:t>The </a:t>
            </a:r>
            <a:r>
              <a:rPr lang="en-US" dirty="0" smtClean="0">
                <a:solidFill>
                  <a:srgbClr val="00B050"/>
                </a:solidFill>
                <a:latin typeface="Comic Sans MS" pitchFamily="66" charset="0"/>
              </a:rPr>
              <a:t>Federalist—a reprinted </a:t>
            </a:r>
            <a:r>
              <a:rPr lang="en-US" dirty="0">
                <a:solidFill>
                  <a:srgbClr val="00B050"/>
                </a:solidFill>
                <a:latin typeface="Comic Sans MS" pitchFamily="66" charset="0"/>
              </a:rPr>
              <a:t>series of newspaper and then pamphlet </a:t>
            </a:r>
            <a:r>
              <a:rPr lang="en-US" dirty="0" smtClean="0">
                <a:solidFill>
                  <a:srgbClr val="00B050"/>
                </a:solidFill>
                <a:latin typeface="Comic Sans MS" pitchFamily="66" charset="0"/>
              </a:rPr>
              <a:t>articles</a:t>
            </a:r>
            <a:r>
              <a:rPr lang="en-US" dirty="0">
                <a:solidFill>
                  <a:srgbClr val="00B050"/>
                </a:solidFill>
                <a:latin typeface="Comic Sans MS" pitchFamily="66" charset="0"/>
              </a:rPr>
              <a:t> </a:t>
            </a:r>
            <a:r>
              <a:rPr lang="en-US" dirty="0" smtClean="0">
                <a:solidFill>
                  <a:srgbClr val="00B050"/>
                </a:solidFill>
                <a:latin typeface="Comic Sans MS" pitchFamily="66" charset="0"/>
              </a:rPr>
              <a:t>written to convince people to support the Constitution.</a:t>
            </a:r>
          </a:p>
          <a:p>
            <a:pPr marL="285750" indent="-285750">
              <a:buFont typeface="Wingdings" pitchFamily="2" charset="2"/>
              <a:buChar char="q"/>
            </a:pPr>
            <a:endParaRPr lang="en-US" dirty="0" smtClean="0">
              <a:solidFill>
                <a:srgbClr val="00B050"/>
              </a:solidFill>
              <a:latin typeface="Comic Sans MS" pitchFamily="66" charset="0"/>
            </a:endParaRPr>
          </a:p>
          <a:p>
            <a:pPr marL="285750" indent="-285750">
              <a:buFont typeface="Wingdings" pitchFamily="2" charset="2"/>
              <a:buChar char="q"/>
            </a:pPr>
            <a:r>
              <a:rPr lang="en-US" dirty="0" smtClean="0">
                <a:solidFill>
                  <a:srgbClr val="00B050"/>
                </a:solidFill>
                <a:latin typeface="Comic Sans MS" pitchFamily="66" charset="0"/>
              </a:rPr>
              <a:t>Madison took notes through the debates, and it is through these notes that we know much of what happened in creating our Constitution.</a:t>
            </a:r>
            <a:endParaRPr lang="en-US" dirty="0">
              <a:solidFill>
                <a:srgbClr val="00B050"/>
              </a:solidFill>
              <a:latin typeface="Comic Sans MS" pitchFamily="66" charset="0"/>
            </a:endParaRPr>
          </a:p>
        </p:txBody>
      </p:sp>
      <p:pic>
        <p:nvPicPr>
          <p:cNvPr id="1026" name="Picture 2" descr="http://4.bp.blogspot.com/_8shiXLJ7u1k/S_IGXEib4_I/AAAAAAAAAKM/dLeoSFSeO4k/s1600/james+madis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28600"/>
            <a:ext cx="1600200" cy="1607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174171"/>
      </p:ext>
    </p:extLst>
  </p:cSld>
  <p:clrMapOvr>
    <a:masterClrMapping/>
  </p:clrMapOvr>
  <p:transition spd="slow">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2700" y="714692"/>
            <a:ext cx="4114800" cy="701040"/>
          </a:xfrm>
        </p:spPr>
        <p:txBody>
          <a:bodyPr/>
          <a:lstStyle/>
          <a:p>
            <a:r>
              <a:rPr lang="en-US" dirty="0" smtClean="0">
                <a:latin typeface="Comic Sans MS" pitchFamily="66" charset="0"/>
              </a:rPr>
              <a:t>Benjamin Franklin</a:t>
            </a:r>
            <a:endParaRPr lang="en-US" dirty="0">
              <a:latin typeface="Comic Sans MS" pitchFamily="66" charset="0"/>
            </a:endParaRPr>
          </a:p>
        </p:txBody>
      </p:sp>
      <p:pic>
        <p:nvPicPr>
          <p:cNvPr id="2050" name="Picture 2" descr="http://freidercreativo.files.wordpress.com/2010/02/benjamin_franklin_.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52400"/>
            <a:ext cx="1752600" cy="15208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04800" y="1981200"/>
            <a:ext cx="8610600" cy="4801314"/>
          </a:xfrm>
          <a:prstGeom prst="rect">
            <a:avLst/>
          </a:prstGeom>
        </p:spPr>
        <p:txBody>
          <a:bodyPr wrap="square">
            <a:spAutoFit/>
          </a:bodyPr>
          <a:lstStyle/>
          <a:p>
            <a:pPr marL="285750" indent="-285750">
              <a:buFont typeface="Wingdings" pitchFamily="2" charset="2"/>
              <a:buChar char="q"/>
            </a:pPr>
            <a:r>
              <a:rPr lang="en-US" dirty="0">
                <a:solidFill>
                  <a:srgbClr val="00B050"/>
                </a:solidFill>
                <a:latin typeface="Comic Sans MS" pitchFamily="66" charset="0"/>
              </a:rPr>
              <a:t>Although Franklin was eighty-one years old and in generally poor health, he participated as a delegate to the Constitutional Convention in Philadelphia with George Washington presiding. Many of the delegates had widely different ideas about how the country should be organized and run, including Franklin</a:t>
            </a:r>
            <a:r>
              <a:rPr lang="en-US" dirty="0" smtClean="0">
                <a:solidFill>
                  <a:srgbClr val="00B050"/>
                </a:solidFill>
                <a:latin typeface="Comic Sans MS" pitchFamily="66" charset="0"/>
              </a:rPr>
              <a:t>.</a:t>
            </a:r>
          </a:p>
          <a:p>
            <a:pPr marL="285750" indent="-285750">
              <a:buFont typeface="Wingdings" pitchFamily="2" charset="2"/>
              <a:buChar char="q"/>
            </a:pPr>
            <a:endParaRPr lang="en-US" dirty="0" smtClean="0">
              <a:solidFill>
                <a:srgbClr val="00B050"/>
              </a:solidFill>
              <a:latin typeface="Comic Sans MS" pitchFamily="66" charset="0"/>
            </a:endParaRPr>
          </a:p>
          <a:p>
            <a:pPr marL="285750" indent="-285750">
              <a:buFont typeface="Wingdings" pitchFamily="2" charset="2"/>
              <a:buChar char="q"/>
            </a:pPr>
            <a:r>
              <a:rPr lang="en-US" dirty="0">
                <a:solidFill>
                  <a:srgbClr val="00B050"/>
                </a:solidFill>
                <a:latin typeface="Comic Sans MS" pitchFamily="66" charset="0"/>
              </a:rPr>
              <a:t>The convention deliberated over a way to provide equal representation for both small and large states. Franklin helped break the deadlock and pave the way for what became known as the "great compromise</a:t>
            </a:r>
            <a:r>
              <a:rPr lang="en-US" dirty="0" smtClean="0">
                <a:solidFill>
                  <a:srgbClr val="00B050"/>
                </a:solidFill>
                <a:latin typeface="Comic Sans MS" pitchFamily="66" charset="0"/>
              </a:rPr>
              <a:t>.“</a:t>
            </a:r>
          </a:p>
          <a:p>
            <a:pPr marL="285750" indent="-285750">
              <a:buFont typeface="Wingdings" pitchFamily="2" charset="2"/>
              <a:buChar char="q"/>
            </a:pPr>
            <a:endParaRPr lang="en-US" dirty="0" smtClean="0">
              <a:solidFill>
                <a:srgbClr val="00B050"/>
              </a:solidFill>
              <a:latin typeface="Comic Sans MS" pitchFamily="66" charset="0"/>
            </a:endParaRPr>
          </a:p>
          <a:p>
            <a:pPr marL="285750" indent="-285750">
              <a:buFont typeface="Wingdings" pitchFamily="2" charset="2"/>
              <a:buChar char="q"/>
            </a:pPr>
            <a:r>
              <a:rPr lang="en-US" dirty="0">
                <a:solidFill>
                  <a:srgbClr val="00B050"/>
                </a:solidFill>
                <a:latin typeface="Comic Sans MS" pitchFamily="66" charset="0"/>
              </a:rPr>
              <a:t>In September 1787, the Constitution was completed, but many delegates were disgruntled. Franklin wrote an impassioned speech, in which he used his persuasive powers to urge all delegates to sign the Constitution. Franklin admitted that it was an imperfect document but probably the best they could expect</a:t>
            </a:r>
            <a:r>
              <a:rPr lang="en-US" dirty="0" smtClean="0">
                <a:solidFill>
                  <a:srgbClr val="00B050"/>
                </a:solidFill>
                <a:latin typeface="Comic Sans MS" pitchFamily="66" charset="0"/>
              </a:rPr>
              <a:t>. </a:t>
            </a:r>
            <a:r>
              <a:rPr lang="en-US" dirty="0">
                <a:solidFill>
                  <a:srgbClr val="00B050"/>
                </a:solidFill>
                <a:latin typeface="Comic Sans MS" pitchFamily="66" charset="0"/>
              </a:rPr>
              <a:t>Since he was too weak from illness to give the </a:t>
            </a:r>
            <a:r>
              <a:rPr lang="en-US" dirty="0">
                <a:solidFill>
                  <a:srgbClr val="00B050"/>
                </a:solidFill>
                <a:latin typeface="Comic Sans MS" pitchFamily="66" charset="0"/>
                <a:hlinkClick r:id="rId3"/>
              </a:rPr>
              <a:t>speech</a:t>
            </a:r>
            <a:r>
              <a:rPr lang="en-US" dirty="0">
                <a:solidFill>
                  <a:srgbClr val="00B050"/>
                </a:solidFill>
                <a:latin typeface="Comic Sans MS" pitchFamily="66" charset="0"/>
              </a:rPr>
              <a:t> himself, he had fellow Pennsylvanian James Wilson deliver the speech. </a:t>
            </a:r>
            <a:r>
              <a:rPr lang="en-US" dirty="0" smtClean="0">
                <a:solidFill>
                  <a:srgbClr val="00B050"/>
                </a:solidFill>
                <a:latin typeface="Comic Sans MS" pitchFamily="66" charset="0"/>
              </a:rPr>
              <a:t>Many believed this speech is what helped the Constitution get ratified.  </a:t>
            </a:r>
          </a:p>
        </p:txBody>
      </p:sp>
    </p:spTree>
    <p:extLst>
      <p:ext uri="{BB962C8B-B14F-4D97-AF65-F5344CB8AC3E}">
        <p14:creationId xmlns:p14="http://schemas.microsoft.com/office/powerpoint/2010/main" val="3893707655"/>
      </p:ext>
    </p:extLst>
  </p:cSld>
  <p:clrMapOvr>
    <a:masterClrMapping/>
  </p:clrMapOvr>
  <p:transition spd="slow">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527300" y="3048000"/>
            <a:ext cx="4013200" cy="428625"/>
          </a:xfrm>
        </p:spPr>
        <p:txBody>
          <a:bodyPr/>
          <a:lstStyle/>
          <a:p>
            <a:r>
              <a:rPr lang="en-US" sz="1800" dirty="0" smtClean="0">
                <a:latin typeface="Comic Sans MS" panose="030F0702030302020204" pitchFamily="66" charset="0"/>
              </a:rPr>
              <a:t>Benjamin Franklin’s Speech</a:t>
            </a:r>
            <a:endParaRPr lang="en-US" sz="1800" dirty="0">
              <a:latin typeface="Comic Sans MS" panose="030F0702030302020204" pitchFamily="66" charset="0"/>
            </a:endParaRPr>
          </a:p>
        </p:txBody>
      </p:sp>
      <p:sp>
        <p:nvSpPr>
          <p:cNvPr id="3" name="Title 2"/>
          <p:cNvSpPr>
            <a:spLocks noGrp="1"/>
          </p:cNvSpPr>
          <p:nvPr>
            <p:ph type="title"/>
          </p:nvPr>
        </p:nvSpPr>
        <p:spPr/>
        <p:txBody>
          <a:bodyPr>
            <a:noAutofit/>
          </a:bodyPr>
          <a:lstStyle/>
          <a:p>
            <a:r>
              <a:rPr lang="en-US" sz="2000" dirty="0" smtClean="0">
                <a:latin typeface="Comic Sans MS" panose="030F0702030302020204" pitchFamily="66" charset="0"/>
              </a:rPr>
              <a:t>Document Based Questioning</a:t>
            </a:r>
            <a:endParaRPr lang="en-US" sz="2000" dirty="0">
              <a:latin typeface="Comic Sans MS" panose="030F0702030302020204" pitchFamily="66" charset="0"/>
            </a:endParaRPr>
          </a:p>
        </p:txBody>
      </p:sp>
      <p:sp>
        <p:nvSpPr>
          <p:cNvPr id="4" name="TextBox 3"/>
          <p:cNvSpPr txBox="1"/>
          <p:nvPr/>
        </p:nvSpPr>
        <p:spPr>
          <a:xfrm>
            <a:off x="381000" y="4267200"/>
            <a:ext cx="8305800" cy="1200329"/>
          </a:xfrm>
          <a:prstGeom prst="rect">
            <a:avLst/>
          </a:prstGeom>
          <a:noFill/>
        </p:spPr>
        <p:txBody>
          <a:bodyPr wrap="square" rtlCol="0">
            <a:spAutoFit/>
          </a:bodyPr>
          <a:lstStyle/>
          <a:p>
            <a:pPr marL="285750" indent="-285750">
              <a:buFont typeface="Wingdings" panose="05000000000000000000" pitchFamily="2" charset="2"/>
              <a:buChar char="§"/>
            </a:pPr>
            <a:r>
              <a:rPr lang="en-US" dirty="0" smtClean="0">
                <a:latin typeface="Comic Sans MS" panose="030F0702030302020204" pitchFamily="66" charset="0"/>
              </a:rPr>
              <a:t>Why is Benjamin Franklin’s Speech important to the adopting of the Constitution?</a:t>
            </a:r>
          </a:p>
          <a:p>
            <a:pPr marL="285750" indent="-285750">
              <a:buFont typeface="Wingdings" panose="05000000000000000000" pitchFamily="2" charset="2"/>
              <a:buChar char="§"/>
            </a:pPr>
            <a:r>
              <a:rPr lang="en-US" dirty="0" smtClean="0">
                <a:latin typeface="Comic Sans MS" panose="030F0702030302020204" pitchFamily="66" charset="0"/>
              </a:rPr>
              <a:t>Does Benjamin Franklin support the Constitution?</a:t>
            </a:r>
          </a:p>
          <a:p>
            <a:pPr marL="285750" indent="-285750">
              <a:buFont typeface="Wingdings" panose="05000000000000000000" pitchFamily="2" charset="2"/>
              <a:buChar char="§"/>
            </a:pPr>
            <a:r>
              <a:rPr lang="en-US" dirty="0" smtClean="0">
                <a:latin typeface="Comic Sans MS" panose="030F0702030302020204" pitchFamily="66" charset="0"/>
              </a:rPr>
              <a:t>Provide evidence from the speech that proves your stance.</a:t>
            </a:r>
            <a:endParaRPr lang="en-US" dirty="0">
              <a:latin typeface="Comic Sans MS" panose="030F0702030302020204" pitchFamily="66" charset="0"/>
            </a:endParaRPr>
          </a:p>
        </p:txBody>
      </p:sp>
      <p:sp>
        <p:nvSpPr>
          <p:cNvPr id="5" name="TextBox 4"/>
          <p:cNvSpPr txBox="1"/>
          <p:nvPr/>
        </p:nvSpPr>
        <p:spPr>
          <a:xfrm>
            <a:off x="1600200" y="1219200"/>
            <a:ext cx="5791200" cy="400110"/>
          </a:xfrm>
          <a:prstGeom prst="rect">
            <a:avLst/>
          </a:prstGeom>
          <a:noFill/>
        </p:spPr>
        <p:txBody>
          <a:bodyPr wrap="square" rtlCol="0">
            <a:spAutoFit/>
          </a:bodyPr>
          <a:lstStyle/>
          <a:p>
            <a:pPr algn="ctr"/>
            <a:r>
              <a:rPr lang="en-US" sz="2000" dirty="0" smtClean="0">
                <a:solidFill>
                  <a:schemeClr val="tx1">
                    <a:lumMod val="50000"/>
                  </a:schemeClr>
                </a:solidFill>
                <a:latin typeface="Comic Sans MS" panose="030F0702030302020204" pitchFamily="66" charset="0"/>
              </a:rPr>
              <a:t>United States Constitution</a:t>
            </a:r>
            <a:endParaRPr lang="en-US" sz="2000" dirty="0">
              <a:solidFill>
                <a:schemeClr val="tx1">
                  <a:lumMod val="50000"/>
                </a:schemeClr>
              </a:solidFill>
              <a:latin typeface="Comic Sans MS" panose="030F0702030302020204" pitchFamily="66" charset="0"/>
            </a:endParaRPr>
          </a:p>
        </p:txBody>
      </p:sp>
    </p:spTree>
    <p:extLst>
      <p:ext uri="{BB962C8B-B14F-4D97-AF65-F5344CB8AC3E}">
        <p14:creationId xmlns:p14="http://schemas.microsoft.com/office/powerpoint/2010/main" val="2328025369"/>
      </p:ext>
    </p:extLst>
  </p:cSld>
  <p:clrMapOvr>
    <a:masterClrMapping/>
  </p:clrMapOvr>
  <p:transition spd="slow">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mic Sans MS" pitchFamily="66" charset="0"/>
                <a:hlinkClick r:id="rId2"/>
              </a:rPr>
              <a:t>Bill of Rights 1791</a:t>
            </a:r>
            <a:endParaRPr lang="en-US" dirty="0">
              <a:latin typeface="Comic Sans MS" pitchFamily="66" charset="0"/>
            </a:endParaRPr>
          </a:p>
        </p:txBody>
      </p:sp>
      <p:sp>
        <p:nvSpPr>
          <p:cNvPr id="3" name="TextBox 2"/>
          <p:cNvSpPr txBox="1"/>
          <p:nvPr/>
        </p:nvSpPr>
        <p:spPr>
          <a:xfrm>
            <a:off x="2590800" y="1981200"/>
            <a:ext cx="4191000" cy="1200329"/>
          </a:xfrm>
          <a:prstGeom prst="rect">
            <a:avLst/>
          </a:prstGeom>
          <a:noFill/>
        </p:spPr>
        <p:txBody>
          <a:bodyPr wrap="square" rtlCol="0">
            <a:spAutoFit/>
          </a:bodyPr>
          <a:lstStyle/>
          <a:p>
            <a:pPr algn="ctr"/>
            <a:r>
              <a:rPr lang="en-US" sz="2400" b="1" dirty="0" smtClean="0">
                <a:solidFill>
                  <a:srgbClr val="92D050"/>
                </a:solidFill>
                <a:latin typeface="Comic Sans MS" pitchFamily="66" charset="0"/>
                <a:hlinkClick r:id="rId3"/>
              </a:rPr>
              <a:t>Document</a:t>
            </a:r>
            <a:endParaRPr lang="en-US" sz="2400" b="1" dirty="0" smtClean="0">
              <a:solidFill>
                <a:srgbClr val="92D050"/>
              </a:solidFill>
              <a:latin typeface="Comic Sans MS" pitchFamily="66" charset="0"/>
            </a:endParaRPr>
          </a:p>
          <a:p>
            <a:pPr algn="ctr"/>
            <a:endParaRPr lang="en-US" sz="2400" b="1" dirty="0">
              <a:solidFill>
                <a:srgbClr val="92D050"/>
              </a:solidFill>
              <a:latin typeface="Comic Sans MS" pitchFamily="66" charset="0"/>
            </a:endParaRPr>
          </a:p>
          <a:p>
            <a:endParaRPr lang="en-US" sz="2400" b="1" dirty="0">
              <a:solidFill>
                <a:srgbClr val="92D050"/>
              </a:solidFill>
              <a:latin typeface="Comic Sans MS" pitchFamily="66" charset="0"/>
            </a:endParaRPr>
          </a:p>
        </p:txBody>
      </p:sp>
      <p:sp>
        <p:nvSpPr>
          <p:cNvPr id="4" name="TextBox 3"/>
          <p:cNvSpPr txBox="1"/>
          <p:nvPr/>
        </p:nvSpPr>
        <p:spPr>
          <a:xfrm>
            <a:off x="381000" y="2581364"/>
            <a:ext cx="8229600" cy="3693319"/>
          </a:xfrm>
          <a:prstGeom prst="rect">
            <a:avLst/>
          </a:prstGeom>
          <a:noFill/>
        </p:spPr>
        <p:txBody>
          <a:bodyPr wrap="square" rtlCol="0">
            <a:spAutoFit/>
          </a:bodyPr>
          <a:lstStyle/>
          <a:p>
            <a:pPr marL="285750" indent="-285750">
              <a:buFont typeface="Wingdings" pitchFamily="2" charset="2"/>
              <a:buChar char="q"/>
            </a:pPr>
            <a:r>
              <a:rPr lang="en-US" dirty="0">
                <a:solidFill>
                  <a:srgbClr val="92D050"/>
                </a:solidFill>
                <a:latin typeface="Comic Sans MS" pitchFamily="66" charset="0"/>
              </a:rPr>
              <a:t>After the leaders of the new United States wrote the Constitution, they had to get the thirteen states to agree to it. </a:t>
            </a:r>
            <a:endParaRPr lang="en-US" dirty="0" smtClean="0">
              <a:solidFill>
                <a:srgbClr val="92D050"/>
              </a:solidFill>
              <a:latin typeface="Comic Sans MS" pitchFamily="66" charset="0"/>
            </a:endParaRPr>
          </a:p>
          <a:p>
            <a:pPr marL="285750" indent="-285750">
              <a:buFont typeface="Wingdings" pitchFamily="2" charset="2"/>
              <a:buChar char="q"/>
            </a:pPr>
            <a:endParaRPr lang="en-US" dirty="0" smtClean="0">
              <a:solidFill>
                <a:srgbClr val="92D050"/>
              </a:solidFill>
              <a:latin typeface="Comic Sans MS" pitchFamily="66" charset="0"/>
            </a:endParaRPr>
          </a:p>
          <a:p>
            <a:pPr marL="285750" indent="-285750">
              <a:buFont typeface="Wingdings" pitchFamily="2" charset="2"/>
              <a:buChar char="q"/>
            </a:pPr>
            <a:r>
              <a:rPr lang="en-US" dirty="0" smtClean="0">
                <a:solidFill>
                  <a:srgbClr val="92D050"/>
                </a:solidFill>
                <a:latin typeface="Comic Sans MS" pitchFamily="66" charset="0"/>
              </a:rPr>
              <a:t>Some </a:t>
            </a:r>
            <a:r>
              <a:rPr lang="en-US" dirty="0">
                <a:solidFill>
                  <a:srgbClr val="92D050"/>
                </a:solidFill>
                <a:latin typeface="Comic Sans MS" pitchFamily="66" charset="0"/>
              </a:rPr>
              <a:t>of the states didn't want to agree unless they could add some specific rights for individual people. So in 1791 the United States added ten new rights to the Constitution. These are called the Bill of Rights. </a:t>
            </a:r>
            <a:endParaRPr lang="en-US" dirty="0" smtClean="0">
              <a:solidFill>
                <a:srgbClr val="92D050"/>
              </a:solidFill>
              <a:latin typeface="Comic Sans MS" pitchFamily="66" charset="0"/>
            </a:endParaRPr>
          </a:p>
          <a:p>
            <a:pPr marL="285750" indent="-285750">
              <a:buFont typeface="Wingdings" pitchFamily="2" charset="2"/>
              <a:buChar char="q"/>
            </a:pPr>
            <a:endParaRPr lang="en-US" dirty="0" smtClean="0">
              <a:solidFill>
                <a:srgbClr val="92D050"/>
              </a:solidFill>
              <a:latin typeface="Comic Sans MS" pitchFamily="66" charset="0"/>
            </a:endParaRPr>
          </a:p>
          <a:p>
            <a:pPr marL="285750" indent="-285750">
              <a:buFont typeface="Wingdings" pitchFamily="2" charset="2"/>
              <a:buChar char="q"/>
            </a:pPr>
            <a:r>
              <a:rPr lang="en-US" dirty="0" smtClean="0">
                <a:solidFill>
                  <a:srgbClr val="92D050"/>
                </a:solidFill>
                <a:latin typeface="Comic Sans MS" pitchFamily="66" charset="0"/>
              </a:rPr>
              <a:t>They were created to limit the power of the government by addressing the job of each branch, as well as, the limitation of their power by using “checks and balances.”</a:t>
            </a:r>
          </a:p>
          <a:p>
            <a:pPr marL="285750" indent="-285750">
              <a:buFont typeface="Wingdings" pitchFamily="2" charset="2"/>
              <a:buChar char="q"/>
            </a:pPr>
            <a:endParaRPr lang="en-US" dirty="0" smtClean="0">
              <a:solidFill>
                <a:srgbClr val="92D050"/>
              </a:solidFill>
              <a:latin typeface="Comic Sans MS" pitchFamily="66" charset="0"/>
            </a:endParaRPr>
          </a:p>
          <a:p>
            <a:pPr marL="285750" indent="-285750">
              <a:buFont typeface="Wingdings" pitchFamily="2" charset="2"/>
              <a:buChar char="q"/>
            </a:pPr>
            <a:r>
              <a:rPr lang="en-US" dirty="0" smtClean="0">
                <a:solidFill>
                  <a:srgbClr val="92D050"/>
                </a:solidFill>
                <a:latin typeface="Comic Sans MS" pitchFamily="66" charset="0"/>
              </a:rPr>
              <a:t>After the tyranny of King George III, many wanted to ensure our “natural rights” including our right to property.</a:t>
            </a:r>
            <a:endParaRPr lang="en-US" dirty="0">
              <a:solidFill>
                <a:srgbClr val="92D050"/>
              </a:solidFill>
              <a:latin typeface="Comic Sans MS" pitchFamily="66" charset="0"/>
            </a:endParaRPr>
          </a:p>
        </p:txBody>
      </p:sp>
    </p:spTree>
    <p:extLst>
      <p:ext uri="{BB962C8B-B14F-4D97-AF65-F5344CB8AC3E}">
        <p14:creationId xmlns:p14="http://schemas.microsoft.com/office/powerpoint/2010/main" val="3244037765"/>
      </p:ext>
    </p:extLst>
  </p:cSld>
  <p:clrMapOvr>
    <a:masterClrMapping/>
  </p:clrMapOvr>
  <p:transition spd="slow">
    <p:cov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457200"/>
            <a:ext cx="7086600" cy="6647974"/>
          </a:xfrm>
          <a:prstGeom prst="rect">
            <a:avLst/>
          </a:prstGeom>
          <a:noFill/>
        </p:spPr>
        <p:txBody>
          <a:bodyPr wrap="square" rtlCol="0">
            <a:spAutoFit/>
          </a:bodyPr>
          <a:lstStyle/>
          <a:p>
            <a:pPr algn="ctr"/>
            <a:r>
              <a:rPr lang="en-US" sz="2400" dirty="0" smtClean="0">
                <a:latin typeface="Comic Sans MS" panose="030F0702030302020204" pitchFamily="66" charset="0"/>
              </a:rPr>
              <a:t>References</a:t>
            </a:r>
          </a:p>
          <a:p>
            <a:pPr algn="ctr"/>
            <a:r>
              <a:rPr lang="en-US" dirty="0" smtClean="0">
                <a:latin typeface="Comic Sans MS" panose="030F0702030302020204" pitchFamily="66" charset="0"/>
              </a:rPr>
              <a:t>The Boston Massacre</a:t>
            </a:r>
            <a:endParaRPr lang="en-US" dirty="0">
              <a:latin typeface="Comic Sans MS" panose="030F0702030302020204" pitchFamily="66" charset="0"/>
            </a:endParaRPr>
          </a:p>
          <a:p>
            <a:pPr marL="285750" indent="-285750">
              <a:buFont typeface="Wingdings" panose="05000000000000000000" pitchFamily="2" charset="2"/>
              <a:buChar char="§"/>
            </a:pPr>
            <a:r>
              <a:rPr lang="en-US" dirty="0">
                <a:latin typeface="Comic Sans MS" panose="030F0702030302020204" pitchFamily="66" charset="0"/>
                <a:hlinkClick r:id="rId2"/>
              </a:rPr>
              <a:t>http://</a:t>
            </a:r>
            <a:r>
              <a:rPr lang="en-US" dirty="0" smtClean="0">
                <a:latin typeface="Comic Sans MS" panose="030F0702030302020204" pitchFamily="66" charset="0"/>
                <a:hlinkClick r:id="rId2"/>
              </a:rPr>
              <a:t>www.youtube.com/watch?v=iloGkp5f_Hk&amp;list=PL0FA70DDD0BE43E6E</a:t>
            </a:r>
            <a:endParaRPr lang="en-US" dirty="0" smtClean="0">
              <a:latin typeface="Comic Sans MS" panose="030F0702030302020204" pitchFamily="66" charset="0"/>
            </a:endParaRPr>
          </a:p>
          <a:p>
            <a:pPr algn="ctr"/>
            <a:r>
              <a:rPr lang="en-US" dirty="0" smtClean="0">
                <a:latin typeface="Comic Sans MS" panose="030F0702030302020204" pitchFamily="66" charset="0"/>
              </a:rPr>
              <a:t>The Boston Tea Party</a:t>
            </a:r>
          </a:p>
          <a:p>
            <a:pPr marL="285750" indent="-285750">
              <a:buFont typeface="Wingdings" panose="05000000000000000000" pitchFamily="2" charset="2"/>
              <a:buChar char="§"/>
            </a:pPr>
            <a:r>
              <a:rPr lang="en-US" dirty="0">
                <a:latin typeface="Comic Sans MS" panose="030F0702030302020204" pitchFamily="66" charset="0"/>
                <a:hlinkClick r:id="rId3"/>
              </a:rPr>
              <a:t>http://</a:t>
            </a:r>
            <a:r>
              <a:rPr lang="en-US" dirty="0" smtClean="0">
                <a:latin typeface="Comic Sans MS" panose="030F0702030302020204" pitchFamily="66" charset="0"/>
                <a:hlinkClick r:id="rId3"/>
              </a:rPr>
              <a:t>www.youtube.com/watch?v=CwEX_YVyAS4&amp;list=PL0FA70DDD0BE43E6E</a:t>
            </a:r>
            <a:endParaRPr lang="en-US" dirty="0" smtClean="0">
              <a:latin typeface="Comic Sans MS" panose="030F0702030302020204" pitchFamily="66" charset="0"/>
            </a:endParaRPr>
          </a:p>
          <a:p>
            <a:pPr algn="ctr"/>
            <a:r>
              <a:rPr lang="en-US" dirty="0" smtClean="0">
                <a:latin typeface="Comic Sans MS" panose="030F0702030302020204" pitchFamily="66" charset="0"/>
              </a:rPr>
              <a:t>The First Continental Congress</a:t>
            </a:r>
          </a:p>
          <a:p>
            <a:pPr marL="285750" indent="-285750">
              <a:buFont typeface="Wingdings" panose="05000000000000000000" pitchFamily="2" charset="2"/>
              <a:buChar char="§"/>
            </a:pPr>
            <a:r>
              <a:rPr lang="en-US" dirty="0">
                <a:latin typeface="Comic Sans MS" panose="030F0702030302020204" pitchFamily="66" charset="0"/>
                <a:hlinkClick r:id="rId4"/>
              </a:rPr>
              <a:t>http://</a:t>
            </a:r>
            <a:r>
              <a:rPr lang="en-US" dirty="0" smtClean="0">
                <a:latin typeface="Comic Sans MS" panose="030F0702030302020204" pitchFamily="66" charset="0"/>
                <a:hlinkClick r:id="rId4"/>
              </a:rPr>
              <a:t>www.youtube.com/watch?v=f6iITHT8LJE&amp;list=PL0FA70DDD0BE43E6E</a:t>
            </a:r>
            <a:endParaRPr lang="en-US" dirty="0" smtClean="0">
              <a:latin typeface="Comic Sans MS" panose="030F0702030302020204" pitchFamily="66" charset="0"/>
            </a:endParaRPr>
          </a:p>
          <a:p>
            <a:pPr algn="ctr"/>
            <a:r>
              <a:rPr lang="en-US" dirty="0" smtClean="0">
                <a:latin typeface="Comic Sans MS" panose="030F0702030302020204" pitchFamily="66" charset="0"/>
              </a:rPr>
              <a:t>Concord and Lexington</a:t>
            </a:r>
          </a:p>
          <a:p>
            <a:pPr marL="285750" indent="-285750">
              <a:buFont typeface="Wingdings" panose="05000000000000000000" pitchFamily="2" charset="2"/>
              <a:buChar char="§"/>
            </a:pPr>
            <a:r>
              <a:rPr lang="en-US" dirty="0">
                <a:latin typeface="Comic Sans MS" panose="030F0702030302020204" pitchFamily="66" charset="0"/>
                <a:hlinkClick r:id="rId5"/>
              </a:rPr>
              <a:t>http://</a:t>
            </a:r>
            <a:r>
              <a:rPr lang="en-US" dirty="0" smtClean="0">
                <a:latin typeface="Comic Sans MS" panose="030F0702030302020204" pitchFamily="66" charset="0"/>
                <a:hlinkClick r:id="rId5"/>
              </a:rPr>
              <a:t>www.youtube.com/watch?v=hiIFRCk1hxY&amp;list=PL0FA70DDD0BE43E6E</a:t>
            </a:r>
            <a:endParaRPr lang="en-US" dirty="0" smtClean="0">
              <a:latin typeface="Comic Sans MS" panose="030F0702030302020204" pitchFamily="66" charset="0"/>
            </a:endParaRPr>
          </a:p>
          <a:p>
            <a:pPr algn="ctr"/>
            <a:r>
              <a:rPr lang="en-US" dirty="0" smtClean="0">
                <a:latin typeface="Comic Sans MS" panose="030F0702030302020204" pitchFamily="66" charset="0"/>
              </a:rPr>
              <a:t>Saratoga</a:t>
            </a:r>
          </a:p>
          <a:p>
            <a:pPr marL="285750" indent="-285750">
              <a:buFont typeface="Wingdings" panose="05000000000000000000" pitchFamily="2" charset="2"/>
              <a:buChar char="§"/>
            </a:pPr>
            <a:r>
              <a:rPr lang="en-US" dirty="0">
                <a:latin typeface="Comic Sans MS" panose="030F0702030302020204" pitchFamily="66" charset="0"/>
                <a:hlinkClick r:id="rId6"/>
              </a:rPr>
              <a:t>http://</a:t>
            </a:r>
            <a:r>
              <a:rPr lang="en-US" dirty="0" smtClean="0">
                <a:latin typeface="Comic Sans MS" panose="030F0702030302020204" pitchFamily="66" charset="0"/>
                <a:hlinkClick r:id="rId6"/>
              </a:rPr>
              <a:t>www.youtube.com/watch?v=txeNC-zG34w</a:t>
            </a:r>
            <a:endParaRPr lang="en-US" dirty="0" smtClean="0">
              <a:latin typeface="Comic Sans MS" panose="030F0702030302020204" pitchFamily="66" charset="0"/>
            </a:endParaRPr>
          </a:p>
          <a:p>
            <a:pPr algn="ctr"/>
            <a:r>
              <a:rPr lang="en-US" dirty="0" smtClean="0">
                <a:latin typeface="Comic Sans MS" panose="030F0702030302020204" pitchFamily="66" charset="0"/>
              </a:rPr>
              <a:t>Yorktown</a:t>
            </a:r>
          </a:p>
          <a:p>
            <a:pPr marL="285750" indent="-285750">
              <a:buFont typeface="Wingdings" panose="05000000000000000000" pitchFamily="2" charset="2"/>
              <a:buChar char="§"/>
            </a:pPr>
            <a:r>
              <a:rPr lang="en-US" dirty="0">
                <a:latin typeface="Comic Sans MS" panose="030F0702030302020204" pitchFamily="66" charset="0"/>
                <a:hlinkClick r:id="rId7"/>
              </a:rPr>
              <a:t>http://</a:t>
            </a:r>
            <a:r>
              <a:rPr lang="en-US" dirty="0" smtClean="0">
                <a:latin typeface="Comic Sans MS" panose="030F0702030302020204" pitchFamily="66" charset="0"/>
                <a:hlinkClick r:id="rId7"/>
              </a:rPr>
              <a:t>www.youtube.com/watch?v=42ttoxU_qxI</a:t>
            </a:r>
            <a:endParaRPr lang="en-US" dirty="0" smtClean="0">
              <a:latin typeface="Comic Sans MS" panose="030F0702030302020204" pitchFamily="66" charset="0"/>
            </a:endParaRPr>
          </a:p>
          <a:p>
            <a:pPr algn="ctr"/>
            <a:r>
              <a:rPr lang="en-US" dirty="0" smtClean="0">
                <a:latin typeface="Comic Sans MS" panose="030F0702030302020204" pitchFamily="66" charset="0"/>
              </a:rPr>
              <a:t>Articles of Confederation</a:t>
            </a:r>
          </a:p>
          <a:p>
            <a:pPr marL="285750" indent="-285750">
              <a:buFont typeface="Wingdings" panose="05000000000000000000" pitchFamily="2" charset="2"/>
              <a:buChar char="§"/>
            </a:pPr>
            <a:r>
              <a:rPr lang="en-US" dirty="0">
                <a:latin typeface="Comic Sans MS" panose="030F0702030302020204" pitchFamily="66" charset="0"/>
              </a:rPr>
              <a:t>http://www.youtube.com/watch?v=h10eSXRFsTM</a:t>
            </a:r>
            <a:endParaRPr lang="en-US" dirty="0" smtClean="0">
              <a:latin typeface="Comic Sans MS" panose="030F0702030302020204" pitchFamily="66" charset="0"/>
            </a:endParaRPr>
          </a:p>
          <a:p>
            <a:pPr algn="ctr"/>
            <a:endParaRPr lang="en-US" dirty="0" smtClean="0">
              <a:latin typeface="Comic Sans MS" panose="030F0702030302020204" pitchFamily="66" charset="0"/>
            </a:endParaRPr>
          </a:p>
          <a:p>
            <a:pPr marL="285750" indent="-285750">
              <a:buFont typeface="Wingdings" panose="05000000000000000000" pitchFamily="2" charset="2"/>
              <a:buChar char="§"/>
            </a:pPr>
            <a:endParaRPr lang="en-US" dirty="0" smtClean="0">
              <a:latin typeface="Comic Sans MS" panose="030F0702030302020204" pitchFamily="66" charset="0"/>
            </a:endParaRPr>
          </a:p>
          <a:p>
            <a:pPr algn="ctr"/>
            <a:endParaRPr lang="en-US" sz="2400" dirty="0">
              <a:latin typeface="Comic Sans MS" panose="030F0702030302020204" pitchFamily="66" charset="0"/>
            </a:endParaRPr>
          </a:p>
          <a:p>
            <a:endParaRPr lang="en-US" dirty="0">
              <a:latin typeface="Comic Sans MS" panose="030F0702030302020204" pitchFamily="66" charset="0"/>
            </a:endParaRPr>
          </a:p>
        </p:txBody>
      </p:sp>
    </p:spTree>
    <p:extLst>
      <p:ext uri="{BB962C8B-B14F-4D97-AF65-F5344CB8AC3E}">
        <p14:creationId xmlns:p14="http://schemas.microsoft.com/office/powerpoint/2010/main" val="2359500770"/>
      </p:ext>
    </p:extLst>
  </p:cSld>
  <p:clrMapOvr>
    <a:masterClrMapping/>
  </p:clrMapOvr>
  <p:transition spd="slow">
    <p:cov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762000"/>
            <a:ext cx="7924800" cy="8309967"/>
          </a:xfrm>
          <a:prstGeom prst="rect">
            <a:avLst/>
          </a:prstGeom>
          <a:noFill/>
        </p:spPr>
        <p:txBody>
          <a:bodyPr wrap="square" rtlCol="0">
            <a:spAutoFit/>
          </a:bodyPr>
          <a:lstStyle/>
          <a:p>
            <a:pPr algn="ctr"/>
            <a:r>
              <a:rPr lang="en-US" sz="2400" dirty="0" smtClean="0">
                <a:latin typeface="Comic Sans MS" panose="030F0702030302020204" pitchFamily="66" charset="0"/>
              </a:rPr>
              <a:t>References</a:t>
            </a:r>
          </a:p>
          <a:p>
            <a:pPr algn="ctr"/>
            <a:r>
              <a:rPr lang="en-US" dirty="0" smtClean="0">
                <a:latin typeface="Comic Sans MS" panose="030F0702030302020204" pitchFamily="66" charset="0"/>
              </a:rPr>
              <a:t>Weakness of The Articles of Confederation</a:t>
            </a:r>
          </a:p>
          <a:p>
            <a:pPr marL="285750" indent="-285750">
              <a:buFont typeface="Wingdings" panose="05000000000000000000" pitchFamily="2" charset="2"/>
              <a:buChar char="§"/>
            </a:pPr>
            <a:r>
              <a:rPr lang="en-US" dirty="0">
                <a:latin typeface="Comic Sans MS" panose="030F0702030302020204" pitchFamily="66" charset="0"/>
                <a:hlinkClick r:id="rId2"/>
              </a:rPr>
              <a:t>http://</a:t>
            </a:r>
            <a:r>
              <a:rPr lang="en-US" dirty="0" smtClean="0">
                <a:latin typeface="Comic Sans MS" panose="030F0702030302020204" pitchFamily="66" charset="0"/>
                <a:hlinkClick r:id="rId2"/>
              </a:rPr>
              <a:t>www.youtube.com/watch?v=vlpIbuAUfqQ</a:t>
            </a:r>
            <a:endParaRPr lang="en-US" dirty="0" smtClean="0">
              <a:latin typeface="Comic Sans MS" panose="030F0702030302020204" pitchFamily="66" charset="0"/>
            </a:endParaRPr>
          </a:p>
          <a:p>
            <a:pPr algn="ctr"/>
            <a:r>
              <a:rPr lang="en-US" dirty="0" smtClean="0">
                <a:latin typeface="Comic Sans MS" panose="030F0702030302020204" pitchFamily="66" charset="0"/>
              </a:rPr>
              <a:t>United States Constitution Video</a:t>
            </a:r>
          </a:p>
          <a:p>
            <a:pPr marL="285750" indent="-285750">
              <a:buFont typeface="Wingdings" panose="05000000000000000000" pitchFamily="2" charset="2"/>
              <a:buChar char="§"/>
            </a:pPr>
            <a:r>
              <a:rPr lang="en-US" dirty="0">
                <a:latin typeface="Comic Sans MS" panose="030F0702030302020204" pitchFamily="66" charset="0"/>
                <a:hlinkClick r:id="rId3"/>
              </a:rPr>
              <a:t>http://</a:t>
            </a:r>
            <a:r>
              <a:rPr lang="en-US" dirty="0" smtClean="0">
                <a:latin typeface="Comic Sans MS" panose="030F0702030302020204" pitchFamily="66" charset="0"/>
                <a:hlinkClick r:id="rId3"/>
              </a:rPr>
              <a:t>www.youtube.com/watch?v=GXJ-q9Z_n-E</a:t>
            </a:r>
            <a:endParaRPr lang="en-US" dirty="0">
              <a:latin typeface="Comic Sans MS" panose="030F0702030302020204" pitchFamily="66" charset="0"/>
            </a:endParaRPr>
          </a:p>
          <a:p>
            <a:pPr algn="ctr"/>
            <a:r>
              <a:rPr lang="en-US" dirty="0" smtClean="0">
                <a:latin typeface="Comic Sans MS" panose="030F0702030302020204" pitchFamily="66" charset="0"/>
              </a:rPr>
              <a:t>United States Constitution  Document Based Questioning</a:t>
            </a:r>
          </a:p>
          <a:p>
            <a:pPr algn="ctr"/>
            <a:r>
              <a:rPr lang="en-US" dirty="0">
                <a:latin typeface="Comic Sans MS" panose="030F0702030302020204" pitchFamily="66" charset="0"/>
              </a:rPr>
              <a:t>http://</a:t>
            </a:r>
            <a:r>
              <a:rPr lang="en-US" dirty="0" smtClean="0">
                <a:latin typeface="Comic Sans MS" panose="030F0702030302020204" pitchFamily="66" charset="0"/>
              </a:rPr>
              <a:t>www.mybookezzz.com/ebook.php?u=aHR0cDovL3d3dy5yb2FkbWFwdG9sYXN0YmVzdGhvcGUuY29tL3NpdGVzL2RlZmF1bHQvZmlsZXMvNS0xNi0xMFZJREJRTGF1cmFITUgucGRmClNhbXBsZSBEb2N1bWVudCBCYXNlZCBRdWVzdGlvbiBFc3NheSBWb2x1bWUgSSAtIExhc3QgQmVzdCBIb3Bl</a:t>
            </a:r>
          </a:p>
          <a:p>
            <a:pPr algn="ctr"/>
            <a:r>
              <a:rPr lang="en-US" dirty="0" smtClean="0">
                <a:latin typeface="Comic Sans MS" panose="030F0702030302020204" pitchFamily="66" charset="0"/>
              </a:rPr>
              <a:t>United States Constitution Document </a:t>
            </a:r>
          </a:p>
          <a:p>
            <a:pPr marL="285750" indent="-285750">
              <a:buFont typeface="Wingdings" panose="05000000000000000000" pitchFamily="2" charset="2"/>
              <a:buChar char="§"/>
            </a:pPr>
            <a:r>
              <a:rPr lang="en-US" dirty="0">
                <a:latin typeface="Comic Sans MS" panose="030F0702030302020204" pitchFamily="66" charset="0"/>
                <a:hlinkClick r:id="rId4"/>
              </a:rPr>
              <a:t>http://</a:t>
            </a:r>
            <a:r>
              <a:rPr lang="en-US" dirty="0" smtClean="0">
                <a:latin typeface="Comic Sans MS" panose="030F0702030302020204" pitchFamily="66" charset="0"/>
                <a:hlinkClick r:id="rId4"/>
              </a:rPr>
              <a:t>www.youtube.com/watch?v=0NVVjIriFeE</a:t>
            </a:r>
            <a:endParaRPr lang="en-US" dirty="0">
              <a:latin typeface="Comic Sans MS" panose="030F0702030302020204" pitchFamily="66" charset="0"/>
            </a:endParaRPr>
          </a:p>
          <a:p>
            <a:pPr algn="ctr"/>
            <a:r>
              <a:rPr lang="en-US" dirty="0" smtClean="0">
                <a:latin typeface="Comic Sans MS" panose="030F0702030302020204" pitchFamily="66" charset="0"/>
              </a:rPr>
              <a:t>James Madison</a:t>
            </a:r>
          </a:p>
          <a:p>
            <a:pPr marL="285750" indent="-285750">
              <a:buFont typeface="Wingdings" panose="05000000000000000000" pitchFamily="2" charset="2"/>
              <a:buChar char="§"/>
            </a:pPr>
            <a:r>
              <a:rPr lang="en-US" dirty="0">
                <a:latin typeface="Comic Sans MS" panose="030F0702030302020204" pitchFamily="66" charset="0"/>
                <a:hlinkClick r:id="rId5"/>
              </a:rPr>
              <a:t>http://</a:t>
            </a:r>
            <a:r>
              <a:rPr lang="en-US" dirty="0" smtClean="0">
                <a:latin typeface="Comic Sans MS" panose="030F0702030302020204" pitchFamily="66" charset="0"/>
                <a:hlinkClick r:id="rId5"/>
              </a:rPr>
              <a:t>www.youtube.com/watch?v=d4W4YgRBQbs</a:t>
            </a:r>
            <a:endParaRPr lang="en-US" dirty="0" smtClean="0">
              <a:latin typeface="Comic Sans MS" panose="030F0702030302020204" pitchFamily="66" charset="0"/>
            </a:endParaRPr>
          </a:p>
          <a:p>
            <a:pPr algn="ctr"/>
            <a:r>
              <a:rPr lang="en-US" dirty="0" smtClean="0">
                <a:latin typeface="Comic Sans MS" panose="030F0702030302020204" pitchFamily="66" charset="0"/>
              </a:rPr>
              <a:t>Benjamin Franklin Speech</a:t>
            </a:r>
          </a:p>
          <a:p>
            <a:pPr marL="285750" indent="-285750">
              <a:buFont typeface="Wingdings" panose="05000000000000000000" pitchFamily="2" charset="2"/>
              <a:buChar char="§"/>
            </a:pPr>
            <a:r>
              <a:rPr lang="en-US" dirty="0">
                <a:latin typeface="Comic Sans MS" panose="030F0702030302020204" pitchFamily="66" charset="0"/>
                <a:hlinkClick r:id="rId6"/>
              </a:rPr>
              <a:t>http://</a:t>
            </a:r>
            <a:r>
              <a:rPr lang="en-US" dirty="0" smtClean="0">
                <a:latin typeface="Comic Sans MS" panose="030F0702030302020204" pitchFamily="66" charset="0"/>
                <a:hlinkClick r:id="rId6"/>
              </a:rPr>
              <a:t>www.americanrhetoric.com/speeches/benfranklin1787.htm</a:t>
            </a:r>
            <a:endParaRPr lang="en-US" dirty="0" smtClean="0">
              <a:latin typeface="Comic Sans MS" panose="030F0702030302020204" pitchFamily="66" charset="0"/>
            </a:endParaRPr>
          </a:p>
          <a:p>
            <a:pPr algn="ctr"/>
            <a:r>
              <a:rPr lang="en-US" dirty="0" smtClean="0">
                <a:latin typeface="Comic Sans MS" panose="030F0702030302020204" pitchFamily="66" charset="0"/>
              </a:rPr>
              <a:t>Bill of Rights Document</a:t>
            </a:r>
          </a:p>
          <a:p>
            <a:pPr marL="285750" indent="-285750">
              <a:buFont typeface="Wingdings" panose="05000000000000000000" pitchFamily="2" charset="2"/>
              <a:buChar char="§"/>
            </a:pPr>
            <a:r>
              <a:rPr lang="en-US" dirty="0">
                <a:latin typeface="Comic Sans MS" panose="030F0702030302020204" pitchFamily="66" charset="0"/>
                <a:hlinkClick r:id="rId7"/>
              </a:rPr>
              <a:t>http://</a:t>
            </a:r>
            <a:r>
              <a:rPr lang="en-US" dirty="0" smtClean="0">
                <a:latin typeface="Comic Sans MS" panose="030F0702030302020204" pitchFamily="66" charset="0"/>
                <a:hlinkClick r:id="rId7"/>
              </a:rPr>
              <a:t>www.archives.gov/exhibits/charters/bill_of_rights.html</a:t>
            </a:r>
            <a:endParaRPr lang="en-US" dirty="0" smtClean="0">
              <a:latin typeface="Comic Sans MS" panose="030F0702030302020204" pitchFamily="66" charset="0"/>
            </a:endParaRPr>
          </a:p>
          <a:p>
            <a:pPr marL="285750" indent="-285750">
              <a:buFont typeface="Wingdings" panose="05000000000000000000" pitchFamily="2" charset="2"/>
              <a:buChar char="§"/>
            </a:pPr>
            <a:endParaRPr lang="en-US" dirty="0" smtClean="0">
              <a:latin typeface="Comic Sans MS" panose="030F0702030302020204" pitchFamily="66" charset="0"/>
            </a:endParaRPr>
          </a:p>
          <a:p>
            <a:pPr algn="ctr"/>
            <a:endParaRPr lang="en-US" dirty="0">
              <a:latin typeface="Comic Sans MS" panose="030F0702030302020204" pitchFamily="66" charset="0"/>
            </a:endParaRPr>
          </a:p>
          <a:p>
            <a:pPr algn="ctr"/>
            <a:endParaRPr lang="en-US" dirty="0" smtClean="0">
              <a:latin typeface="Comic Sans MS" panose="030F0702030302020204" pitchFamily="66" charset="0"/>
            </a:endParaRPr>
          </a:p>
          <a:p>
            <a:pPr algn="ctr"/>
            <a:endParaRPr lang="en-US" dirty="0">
              <a:latin typeface="Comic Sans MS" panose="030F0702030302020204" pitchFamily="66" charset="0"/>
            </a:endParaRPr>
          </a:p>
          <a:p>
            <a:pPr algn="ctr"/>
            <a:endParaRPr lang="en-US" dirty="0" smtClean="0">
              <a:latin typeface="Comic Sans MS" panose="030F0702030302020204" pitchFamily="66" charset="0"/>
            </a:endParaRPr>
          </a:p>
          <a:p>
            <a:pPr algn="ctr"/>
            <a:endParaRPr lang="en-US" dirty="0">
              <a:latin typeface="Comic Sans MS" panose="030F0702030302020204" pitchFamily="66" charset="0"/>
            </a:endParaRPr>
          </a:p>
          <a:p>
            <a:pPr algn="ctr"/>
            <a:endParaRPr lang="en-US" dirty="0" smtClean="0">
              <a:latin typeface="Comic Sans MS" panose="030F0702030302020204" pitchFamily="66" charset="0"/>
            </a:endParaRPr>
          </a:p>
          <a:p>
            <a:pPr algn="ctr"/>
            <a:endParaRPr lang="en-US" dirty="0" smtClean="0">
              <a:latin typeface="Comic Sans MS" panose="030F0702030302020204" pitchFamily="66" charset="0"/>
            </a:endParaRPr>
          </a:p>
          <a:p>
            <a:pPr algn="ctr"/>
            <a:endParaRPr lang="en-US" dirty="0" smtClean="0">
              <a:latin typeface="Comic Sans MS" panose="030F0702030302020204" pitchFamily="66" charset="0"/>
            </a:endParaRPr>
          </a:p>
          <a:p>
            <a:endParaRPr lang="en-US" sz="2400" dirty="0">
              <a:latin typeface="Comic Sans MS" panose="030F0702030302020204" pitchFamily="66" charset="0"/>
            </a:endParaRPr>
          </a:p>
        </p:txBody>
      </p:sp>
    </p:spTree>
    <p:extLst>
      <p:ext uri="{BB962C8B-B14F-4D97-AF65-F5344CB8AC3E}">
        <p14:creationId xmlns:p14="http://schemas.microsoft.com/office/powerpoint/2010/main" val="3855508488"/>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447800"/>
            <a:ext cx="7848600" cy="1754326"/>
          </a:xfrm>
          <a:prstGeom prst="rect">
            <a:avLst/>
          </a:prstGeom>
        </p:spPr>
        <p:txBody>
          <a:bodyPr wrap="square">
            <a:spAutoFit/>
          </a:bodyPr>
          <a:lstStyle/>
          <a:p>
            <a:pPr marL="342900" indent="-342900">
              <a:buFont typeface="Wingdings" pitchFamily="2" charset="2"/>
              <a:buChar char="v"/>
            </a:pPr>
            <a:r>
              <a:rPr lang="en-US" b="1" dirty="0">
                <a:solidFill>
                  <a:srgbClr val="92D050"/>
                </a:solidFill>
                <a:latin typeface="Comic Sans MS" pitchFamily="66" charset="0"/>
              </a:rPr>
              <a:t>In order to pay for </a:t>
            </a:r>
            <a:r>
              <a:rPr lang="en-US" b="1" dirty="0" smtClean="0">
                <a:solidFill>
                  <a:srgbClr val="92D050"/>
                </a:solidFill>
                <a:latin typeface="Comic Sans MS" pitchFamily="66" charset="0"/>
              </a:rPr>
              <a:t>the French and Indian </a:t>
            </a:r>
            <a:r>
              <a:rPr lang="en-US" b="1" dirty="0">
                <a:solidFill>
                  <a:srgbClr val="92D050"/>
                </a:solidFill>
                <a:latin typeface="Comic Sans MS" pitchFamily="66" charset="0"/>
              </a:rPr>
              <a:t>war, and the 10,000 troops England had stationed in America, England imposed the Sugar Act of 1764.</a:t>
            </a:r>
          </a:p>
          <a:p>
            <a:pPr marL="342900" indent="-342900">
              <a:buFont typeface="Wingdings" pitchFamily="2" charset="2"/>
              <a:buChar char="v"/>
            </a:pPr>
            <a:r>
              <a:rPr lang="en-US" b="1" dirty="0">
                <a:solidFill>
                  <a:srgbClr val="92D050"/>
                </a:solidFill>
                <a:latin typeface="Comic Sans MS" pitchFamily="66" charset="0"/>
              </a:rPr>
              <a:t>This taxed sugar, molasses, and lumber. </a:t>
            </a:r>
          </a:p>
          <a:p>
            <a:pPr marL="342900" indent="-342900">
              <a:buFont typeface="Wingdings" pitchFamily="2" charset="2"/>
              <a:buChar char="v"/>
            </a:pPr>
            <a:r>
              <a:rPr lang="en-US" b="1" dirty="0">
                <a:solidFill>
                  <a:srgbClr val="92D050"/>
                </a:solidFill>
                <a:latin typeface="Comic Sans MS" pitchFamily="66" charset="0"/>
              </a:rPr>
              <a:t>The effect in the colonies was outrage, because the colonies were in an economic depression and the tax limited their profits.</a:t>
            </a:r>
          </a:p>
        </p:txBody>
      </p:sp>
      <p:sp>
        <p:nvSpPr>
          <p:cNvPr id="3" name="TextBox 2"/>
          <p:cNvSpPr txBox="1"/>
          <p:nvPr/>
        </p:nvSpPr>
        <p:spPr>
          <a:xfrm>
            <a:off x="1219200" y="609600"/>
            <a:ext cx="6477000" cy="461665"/>
          </a:xfrm>
          <a:prstGeom prst="rect">
            <a:avLst/>
          </a:prstGeom>
          <a:noFill/>
        </p:spPr>
        <p:txBody>
          <a:bodyPr wrap="square" rtlCol="0">
            <a:spAutoFit/>
          </a:bodyPr>
          <a:lstStyle/>
          <a:p>
            <a:pPr algn="ctr"/>
            <a:r>
              <a:rPr lang="en-US" sz="2400" b="1" dirty="0" smtClean="0">
                <a:solidFill>
                  <a:srgbClr val="92D050"/>
                </a:solidFill>
                <a:latin typeface="Comic Sans MS" pitchFamily="66" charset="0"/>
              </a:rPr>
              <a:t>The Sugar Act of 1764</a:t>
            </a:r>
            <a:endParaRPr lang="en-US" sz="2400" b="1" dirty="0">
              <a:solidFill>
                <a:srgbClr val="92D050"/>
              </a:solidFill>
              <a:latin typeface="Comic Sans MS" pitchFamily="66" charset="0"/>
            </a:endParaRPr>
          </a:p>
        </p:txBody>
      </p:sp>
      <p:pic>
        <p:nvPicPr>
          <p:cNvPr id="1026" name="Picture 2" descr="http://www.oocities.org/mando2545/History/townshed_ac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886200"/>
            <a:ext cx="5257800" cy="2286000"/>
          </a:xfrm>
          <a:prstGeom prst="rect">
            <a:avLst/>
          </a:prstGeom>
          <a:noFill/>
          <a:ln w="15875" cmpd="dbl">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8480194"/>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1143000"/>
            <a:ext cx="8229600" cy="5562600"/>
          </a:xfrm>
          <a:solidFill>
            <a:schemeClr val="tx1">
              <a:lumMod val="75000"/>
            </a:schemeClr>
          </a:solidFill>
        </p:spPr>
        <p:txBody>
          <a:bodyPr>
            <a:normAutofit/>
          </a:bodyPr>
          <a:lstStyle/>
          <a:p>
            <a:pPr marL="342900" indent="-342900" algn="l">
              <a:buFont typeface="Wingdings" pitchFamily="2" charset="2"/>
              <a:buChar char="v"/>
            </a:pPr>
            <a:r>
              <a:rPr lang="en-US" dirty="0" smtClean="0">
                <a:solidFill>
                  <a:schemeClr val="bg1"/>
                </a:solidFill>
                <a:latin typeface="Comic Sans MS" pitchFamily="66" charset="0"/>
              </a:rPr>
              <a:t>The Stamp Act of 1765 imposed a new tax on all paper items like; playing cards, documents, and newspaper.</a:t>
            </a:r>
          </a:p>
          <a:p>
            <a:pPr marL="342900" indent="-342900" algn="l">
              <a:buFont typeface="Wingdings" pitchFamily="2" charset="2"/>
              <a:buChar char="v"/>
            </a:pPr>
            <a:r>
              <a:rPr lang="en-US" dirty="0" smtClean="0">
                <a:solidFill>
                  <a:schemeClr val="bg1"/>
                </a:solidFill>
                <a:latin typeface="Comic Sans MS" pitchFamily="66" charset="0"/>
              </a:rPr>
              <a:t>The colonists were upset because England was raising money without the permission of the colonial legislatures. The colonists were afraid that this was just the beginning.</a:t>
            </a:r>
          </a:p>
          <a:p>
            <a:pPr marL="342900" indent="-342900" algn="l">
              <a:buFont typeface="Wingdings" pitchFamily="2" charset="2"/>
              <a:buChar char="v"/>
            </a:pPr>
            <a:r>
              <a:rPr lang="en-US" dirty="0" smtClean="0">
                <a:solidFill>
                  <a:schemeClr val="bg1"/>
                </a:solidFill>
                <a:latin typeface="Comic Sans MS" pitchFamily="66" charset="0"/>
              </a:rPr>
              <a:t>The colonists believed that their was nothing they could do until Patrick Henry introduced “The Stamp Act Resolves.”  These stated that Americans; had the same rights as the English, should only be taxed by their representatives, and that anyone who supported the tax was an enemy of the colony. </a:t>
            </a:r>
            <a:endParaRPr lang="en-US" dirty="0">
              <a:solidFill>
                <a:schemeClr val="bg1"/>
              </a:solidFill>
              <a:latin typeface="Comic Sans MS" pitchFamily="66" charset="0"/>
            </a:endParaRPr>
          </a:p>
        </p:txBody>
      </p:sp>
      <p:sp>
        <p:nvSpPr>
          <p:cNvPr id="3" name="Title 2"/>
          <p:cNvSpPr>
            <a:spLocks noGrp="1"/>
          </p:cNvSpPr>
          <p:nvPr>
            <p:ph type="title"/>
          </p:nvPr>
        </p:nvSpPr>
        <p:spPr>
          <a:xfrm>
            <a:off x="2514600" y="152400"/>
            <a:ext cx="4114800" cy="701040"/>
          </a:xfrm>
        </p:spPr>
        <p:txBody>
          <a:bodyPr>
            <a:normAutofit/>
          </a:bodyPr>
          <a:lstStyle/>
          <a:p>
            <a:r>
              <a:rPr lang="en-US" sz="2000" dirty="0" smtClean="0">
                <a:solidFill>
                  <a:schemeClr val="bg1"/>
                </a:solidFill>
                <a:latin typeface="Comic Sans MS" pitchFamily="66" charset="0"/>
              </a:rPr>
              <a:t>The Stamp Act of 1765</a:t>
            </a:r>
            <a:endParaRPr lang="en-US" sz="2000" dirty="0">
              <a:solidFill>
                <a:schemeClr val="bg1"/>
              </a:solidFill>
              <a:latin typeface="Comic Sans MS" pitchFamily="66" charset="0"/>
            </a:endParaRPr>
          </a:p>
        </p:txBody>
      </p:sp>
      <p:pic>
        <p:nvPicPr>
          <p:cNvPr id="2052" name="Picture 4" descr="http://ts3.mm.bing.net/th?id=H.4841786291912818&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4743203"/>
            <a:ext cx="19812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images.fineartamerica.com/images-medium-large/2-stamp-act-1765-grang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800600"/>
            <a:ext cx="5562600" cy="2088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8465596"/>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peal of the Stamp A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8763000" cy="64008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610100" y="3505200"/>
            <a:ext cx="4381500" cy="3200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7"/>
          <p:cNvSpPr/>
          <p:nvPr/>
        </p:nvSpPr>
        <p:spPr>
          <a:xfrm>
            <a:off x="248392" y="3511138"/>
            <a:ext cx="4381500" cy="3200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p:cNvSpPr/>
          <p:nvPr/>
        </p:nvSpPr>
        <p:spPr>
          <a:xfrm>
            <a:off x="4610100" y="304800"/>
            <a:ext cx="4381500" cy="3200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Rectangle 9"/>
          <p:cNvSpPr/>
          <p:nvPr/>
        </p:nvSpPr>
        <p:spPr>
          <a:xfrm>
            <a:off x="245423" y="304800"/>
            <a:ext cx="4381500" cy="3200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58655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1371600"/>
            <a:ext cx="8229600" cy="4075176"/>
          </a:xfrm>
        </p:spPr>
        <p:txBody>
          <a:bodyPr/>
          <a:lstStyle/>
          <a:p>
            <a:pPr marL="342900" indent="-342900" algn="l">
              <a:buFont typeface="Wingdings" pitchFamily="2" charset="2"/>
              <a:buChar char="v"/>
            </a:pPr>
            <a:r>
              <a:rPr lang="en-US" b="1" dirty="0">
                <a:solidFill>
                  <a:srgbClr val="92D050"/>
                </a:solidFill>
                <a:latin typeface="Comic Sans MS" pitchFamily="66" charset="0"/>
              </a:rPr>
              <a:t>The Townshend Acts imposed a series of taxes on all goods imported into the United States. These taxes were instituted for a couple of reasons. </a:t>
            </a:r>
            <a:endParaRPr lang="en-US" b="1" dirty="0" smtClean="0">
              <a:solidFill>
                <a:srgbClr val="92D050"/>
              </a:solidFill>
              <a:latin typeface="Comic Sans MS" pitchFamily="66" charset="0"/>
            </a:endParaRPr>
          </a:p>
          <a:p>
            <a:pPr marL="342900" indent="-342900" algn="l">
              <a:buFont typeface="Wingdings" pitchFamily="2" charset="2"/>
              <a:buChar char="v"/>
            </a:pPr>
            <a:r>
              <a:rPr lang="en-US" b="1" dirty="0" smtClean="0">
                <a:solidFill>
                  <a:srgbClr val="92D050"/>
                </a:solidFill>
                <a:latin typeface="Comic Sans MS" pitchFamily="66" charset="0"/>
              </a:rPr>
              <a:t>First</a:t>
            </a:r>
            <a:r>
              <a:rPr lang="en-US" b="1" dirty="0">
                <a:solidFill>
                  <a:srgbClr val="92D050"/>
                </a:solidFill>
                <a:latin typeface="Comic Sans MS" pitchFamily="66" charset="0"/>
              </a:rPr>
              <a:t>, was the ongoing need to raise revenue. </a:t>
            </a:r>
            <a:endParaRPr lang="en-US" b="1" dirty="0" smtClean="0">
              <a:solidFill>
                <a:srgbClr val="92D050"/>
              </a:solidFill>
              <a:latin typeface="Comic Sans MS" pitchFamily="66" charset="0"/>
            </a:endParaRPr>
          </a:p>
          <a:p>
            <a:pPr marL="342900" indent="-342900" algn="l">
              <a:buFont typeface="Wingdings" pitchFamily="2" charset="2"/>
              <a:buChar char="v"/>
            </a:pPr>
            <a:r>
              <a:rPr lang="en-US" b="1" dirty="0" smtClean="0">
                <a:solidFill>
                  <a:srgbClr val="92D050"/>
                </a:solidFill>
                <a:latin typeface="Comic Sans MS" pitchFamily="66" charset="0"/>
              </a:rPr>
              <a:t>However</a:t>
            </a:r>
            <a:r>
              <a:rPr lang="en-US" b="1" dirty="0">
                <a:solidFill>
                  <a:srgbClr val="92D050"/>
                </a:solidFill>
                <a:latin typeface="Comic Sans MS" pitchFamily="66" charset="0"/>
              </a:rPr>
              <a:t>, more important than the revenue was the desire of the parliament to show they had the right to impose the taxes</a:t>
            </a:r>
            <a:r>
              <a:rPr lang="en-US" b="1" dirty="0" smtClean="0">
                <a:solidFill>
                  <a:srgbClr val="92D050"/>
                </a:solidFill>
                <a:latin typeface="Comic Sans MS" pitchFamily="66" charset="0"/>
              </a:rPr>
              <a:t>.</a:t>
            </a:r>
            <a:endParaRPr lang="en-US" b="1" dirty="0">
              <a:solidFill>
                <a:srgbClr val="92D050"/>
              </a:solidFill>
              <a:latin typeface="Comic Sans MS" pitchFamily="66" charset="0"/>
            </a:endParaRPr>
          </a:p>
        </p:txBody>
      </p:sp>
      <p:sp>
        <p:nvSpPr>
          <p:cNvPr id="3" name="Title 2"/>
          <p:cNvSpPr>
            <a:spLocks noGrp="1"/>
          </p:cNvSpPr>
          <p:nvPr>
            <p:ph type="title"/>
          </p:nvPr>
        </p:nvSpPr>
        <p:spPr>
          <a:xfrm>
            <a:off x="2247900" y="152400"/>
            <a:ext cx="4648200" cy="701040"/>
          </a:xfrm>
        </p:spPr>
        <p:txBody>
          <a:bodyPr/>
          <a:lstStyle/>
          <a:p>
            <a:r>
              <a:rPr lang="en-US" dirty="0" smtClean="0">
                <a:latin typeface="Comic Sans MS" pitchFamily="66" charset="0"/>
              </a:rPr>
              <a:t>The Townshend Acts of 1767</a:t>
            </a:r>
            <a:endParaRPr lang="en-US" dirty="0">
              <a:latin typeface="Comic Sans MS" pitchFamily="66"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175" y="3962400"/>
            <a:ext cx="7359650" cy="216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8846667"/>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assacr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428999"/>
            <a:ext cx="5181600" cy="28194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52600" y="272534"/>
            <a:ext cx="5562600" cy="461665"/>
          </a:xfrm>
          <a:prstGeom prst="rect">
            <a:avLst/>
          </a:prstGeom>
          <a:noFill/>
        </p:spPr>
        <p:txBody>
          <a:bodyPr wrap="square" rtlCol="0">
            <a:spAutoFit/>
          </a:bodyPr>
          <a:lstStyle/>
          <a:p>
            <a:pPr algn="ctr"/>
            <a:r>
              <a:rPr lang="en-US" sz="2400" b="1" dirty="0" smtClean="0">
                <a:solidFill>
                  <a:srgbClr val="92D050"/>
                </a:solidFill>
                <a:effectLst>
                  <a:glow rad="228600">
                    <a:schemeClr val="accent2">
                      <a:satMod val="175000"/>
                      <a:alpha val="40000"/>
                    </a:schemeClr>
                  </a:glow>
                </a:effectLst>
                <a:latin typeface="Comic Sans MS" pitchFamily="66" charset="0"/>
                <a:hlinkClick r:id="rId4"/>
              </a:rPr>
              <a:t>The Boston Massacre</a:t>
            </a:r>
            <a:endParaRPr lang="en-US" sz="2400" b="1" dirty="0">
              <a:solidFill>
                <a:srgbClr val="92D050"/>
              </a:solidFill>
              <a:effectLst>
                <a:glow rad="228600">
                  <a:schemeClr val="accent2">
                    <a:satMod val="175000"/>
                    <a:alpha val="40000"/>
                  </a:schemeClr>
                </a:glow>
              </a:effectLst>
              <a:latin typeface="Comic Sans MS" pitchFamily="66" charset="0"/>
            </a:endParaRPr>
          </a:p>
        </p:txBody>
      </p:sp>
      <p:sp>
        <p:nvSpPr>
          <p:cNvPr id="3" name="Rectangle 2"/>
          <p:cNvSpPr/>
          <p:nvPr/>
        </p:nvSpPr>
        <p:spPr>
          <a:xfrm>
            <a:off x="228600" y="744579"/>
            <a:ext cx="8686800" cy="2585323"/>
          </a:xfrm>
          <a:prstGeom prst="rect">
            <a:avLst/>
          </a:prstGeom>
        </p:spPr>
        <p:txBody>
          <a:bodyPr wrap="square">
            <a:spAutoFit/>
          </a:bodyPr>
          <a:lstStyle/>
          <a:p>
            <a:pPr marL="285750" indent="-285750">
              <a:buFont typeface="Wingdings" pitchFamily="2" charset="2"/>
              <a:buChar char="v"/>
            </a:pPr>
            <a:r>
              <a:rPr lang="en-US" b="1" dirty="0">
                <a:solidFill>
                  <a:srgbClr val="92D050"/>
                </a:solidFill>
                <a:latin typeface="Comic Sans MS" pitchFamily="66" charset="0"/>
              </a:rPr>
              <a:t>Since 1765 the people of Boston had been heading protests </a:t>
            </a:r>
            <a:r>
              <a:rPr lang="en-US" b="1" dirty="0" smtClean="0">
                <a:solidFill>
                  <a:srgbClr val="92D050"/>
                </a:solidFill>
                <a:latin typeface="Comic Sans MS" pitchFamily="66" charset="0"/>
              </a:rPr>
              <a:t>against British taxation, </a:t>
            </a:r>
            <a:r>
              <a:rPr lang="en-US" b="1" dirty="0">
                <a:solidFill>
                  <a:srgbClr val="92D050"/>
                </a:solidFill>
                <a:latin typeface="Comic Sans MS" pitchFamily="66" charset="0"/>
              </a:rPr>
              <a:t>first against </a:t>
            </a:r>
            <a:r>
              <a:rPr lang="en-US" b="1" dirty="0" smtClean="0">
                <a:solidFill>
                  <a:srgbClr val="92D050"/>
                </a:solidFill>
                <a:latin typeface="Comic Sans MS" pitchFamily="66" charset="0"/>
              </a:rPr>
              <a:t>the </a:t>
            </a:r>
            <a:r>
              <a:rPr lang="en-US" b="1" u="sng" dirty="0" smtClean="0">
                <a:solidFill>
                  <a:srgbClr val="92D050"/>
                </a:solidFill>
                <a:effectLst>
                  <a:outerShdw blurRad="38100" dist="38100" dir="2700000" algn="tl">
                    <a:srgbClr val="000000">
                      <a:alpha val="43137"/>
                    </a:srgbClr>
                  </a:outerShdw>
                </a:effectLst>
                <a:latin typeface="Comic Sans MS" pitchFamily="66" charset="0"/>
              </a:rPr>
              <a:t>Stamp Act </a:t>
            </a:r>
            <a:r>
              <a:rPr lang="en-US" b="1" dirty="0" smtClean="0">
                <a:solidFill>
                  <a:srgbClr val="92D050"/>
                </a:solidFill>
                <a:latin typeface="Comic Sans MS" pitchFamily="66" charset="0"/>
              </a:rPr>
              <a:t>and </a:t>
            </a:r>
            <a:r>
              <a:rPr lang="en-US" b="1" dirty="0">
                <a:solidFill>
                  <a:srgbClr val="92D050"/>
                </a:solidFill>
                <a:latin typeface="Comic Sans MS" pitchFamily="66" charset="0"/>
              </a:rPr>
              <a:t>then in 1767 against </a:t>
            </a:r>
            <a:r>
              <a:rPr lang="en-US" b="1" dirty="0" smtClean="0">
                <a:solidFill>
                  <a:srgbClr val="92D050"/>
                </a:solidFill>
                <a:latin typeface="Comic Sans MS" pitchFamily="66" charset="0"/>
              </a:rPr>
              <a:t>the </a:t>
            </a:r>
            <a:r>
              <a:rPr lang="en-US" b="1" u="sng" dirty="0" smtClean="0">
                <a:solidFill>
                  <a:srgbClr val="92D050"/>
                </a:solidFill>
                <a:latin typeface="Comic Sans MS" pitchFamily="66" charset="0"/>
              </a:rPr>
              <a:t>Townshend Acts</a:t>
            </a:r>
            <a:r>
              <a:rPr lang="en-US" b="1" dirty="0" smtClean="0">
                <a:solidFill>
                  <a:srgbClr val="92D050"/>
                </a:solidFill>
                <a:latin typeface="Comic Sans MS" pitchFamily="66" charset="0"/>
              </a:rPr>
              <a:t>. </a:t>
            </a:r>
          </a:p>
          <a:p>
            <a:pPr marL="285750" indent="-285750">
              <a:buFont typeface="Wingdings" pitchFamily="2" charset="2"/>
              <a:buChar char="v"/>
            </a:pPr>
            <a:r>
              <a:rPr lang="en-US" b="1" dirty="0" smtClean="0">
                <a:solidFill>
                  <a:srgbClr val="92D050"/>
                </a:solidFill>
                <a:latin typeface="Comic Sans MS" pitchFamily="66" charset="0"/>
              </a:rPr>
              <a:t>Citizens </a:t>
            </a:r>
            <a:r>
              <a:rPr lang="en-US" b="1" dirty="0">
                <a:solidFill>
                  <a:srgbClr val="92D050"/>
                </a:solidFill>
                <a:latin typeface="Comic Sans MS" pitchFamily="66" charset="0"/>
              </a:rPr>
              <a:t>believed that Britain did not have the right to tax them because they did not elect their representatives in Parliament</a:t>
            </a:r>
            <a:r>
              <a:rPr lang="en-US" b="1" dirty="0" smtClean="0">
                <a:solidFill>
                  <a:srgbClr val="92D050"/>
                </a:solidFill>
                <a:latin typeface="Comic Sans MS" pitchFamily="66" charset="0"/>
              </a:rPr>
              <a:t>.</a:t>
            </a:r>
          </a:p>
          <a:p>
            <a:pPr marL="285750" indent="-285750">
              <a:buFont typeface="Wingdings" pitchFamily="2" charset="2"/>
              <a:buChar char="v"/>
            </a:pPr>
            <a:r>
              <a:rPr lang="en-US" b="1" dirty="0">
                <a:solidFill>
                  <a:srgbClr val="92D050"/>
                </a:solidFill>
                <a:latin typeface="Comic Sans MS" pitchFamily="66" charset="0"/>
              </a:rPr>
              <a:t>Riots and protests were common occurrences as well as attacks on tax officials</a:t>
            </a:r>
            <a:r>
              <a:rPr lang="en-US" b="1" dirty="0" smtClean="0">
                <a:solidFill>
                  <a:srgbClr val="92D050"/>
                </a:solidFill>
                <a:latin typeface="Comic Sans MS" pitchFamily="66" charset="0"/>
              </a:rPr>
              <a:t>.</a:t>
            </a:r>
          </a:p>
          <a:p>
            <a:pPr marL="285750" indent="-285750">
              <a:buFont typeface="Wingdings" pitchFamily="2" charset="2"/>
              <a:buChar char="v"/>
            </a:pPr>
            <a:r>
              <a:rPr lang="en-US" b="1" dirty="0">
                <a:solidFill>
                  <a:srgbClr val="92D050"/>
                </a:solidFill>
                <a:latin typeface="Comic Sans MS" pitchFamily="66" charset="0"/>
              </a:rPr>
              <a:t>The Boston Massacre was the killing of five colonists by British regulars on March 5, 1770.</a:t>
            </a:r>
          </a:p>
        </p:txBody>
      </p:sp>
    </p:spTree>
    <p:extLst>
      <p:ext uri="{BB962C8B-B14F-4D97-AF65-F5344CB8AC3E}">
        <p14:creationId xmlns:p14="http://schemas.microsoft.com/office/powerpoint/2010/main" val="418139757"/>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1524000"/>
            <a:ext cx="8229600" cy="4572000"/>
          </a:xfrm>
        </p:spPr>
        <p:txBody>
          <a:bodyPr>
            <a:normAutofit/>
          </a:bodyPr>
          <a:lstStyle/>
          <a:p>
            <a:pPr marL="285750" indent="-285750" algn="l">
              <a:buFont typeface="Wingdings" pitchFamily="2" charset="2"/>
              <a:buChar char="q"/>
            </a:pPr>
            <a:r>
              <a:rPr lang="en-US" sz="1800" b="1" dirty="0">
                <a:solidFill>
                  <a:srgbClr val="92D050"/>
                </a:solidFill>
                <a:latin typeface="Comic Sans MS" pitchFamily="66" charset="0"/>
              </a:rPr>
              <a:t>A </a:t>
            </a:r>
            <a:r>
              <a:rPr lang="en-US" sz="1800" b="1" dirty="0" smtClean="0">
                <a:solidFill>
                  <a:srgbClr val="92D050"/>
                </a:solidFill>
                <a:latin typeface="Comic Sans MS" pitchFamily="66" charset="0"/>
              </a:rPr>
              <a:t>boycott </a:t>
            </a:r>
            <a:r>
              <a:rPr lang="en-US" sz="1800" b="1" dirty="0">
                <a:solidFill>
                  <a:srgbClr val="92D050"/>
                </a:solidFill>
                <a:latin typeface="Comic Sans MS" pitchFamily="66" charset="0"/>
              </a:rPr>
              <a:t>of British goods convinced the government that it should repeal the unpopular Townshend Duties in 1770, but insisted on retaining the tax on tea as a matter of principle. </a:t>
            </a:r>
            <a:endParaRPr lang="en-US" sz="1800" b="1" dirty="0" smtClean="0">
              <a:solidFill>
                <a:srgbClr val="92D050"/>
              </a:solidFill>
              <a:latin typeface="Comic Sans MS" pitchFamily="66" charset="0"/>
            </a:endParaRPr>
          </a:p>
          <a:p>
            <a:pPr marL="285750" indent="-285750" algn="l">
              <a:buFont typeface="Wingdings" pitchFamily="2" charset="2"/>
              <a:buChar char="q"/>
            </a:pPr>
            <a:r>
              <a:rPr lang="en-US" sz="1800" b="1" dirty="0" smtClean="0">
                <a:solidFill>
                  <a:srgbClr val="92D050"/>
                </a:solidFill>
                <a:latin typeface="Comic Sans MS" pitchFamily="66" charset="0"/>
              </a:rPr>
              <a:t>Not </a:t>
            </a:r>
            <a:r>
              <a:rPr lang="en-US" sz="1800" b="1" dirty="0">
                <a:solidFill>
                  <a:srgbClr val="92D050"/>
                </a:solidFill>
                <a:latin typeface="Comic Sans MS" pitchFamily="66" charset="0"/>
              </a:rPr>
              <a:t>surprisingly, the Americans continued to boycott tea. As a result, the East India Company had warehouses full of tea, but was teetering on the brink of bankruptcy</a:t>
            </a:r>
            <a:r>
              <a:rPr lang="en-US" sz="1800" b="1" dirty="0" smtClean="0">
                <a:solidFill>
                  <a:srgbClr val="92D050"/>
                </a:solidFill>
                <a:latin typeface="Comic Sans MS" pitchFamily="66" charset="0"/>
              </a:rPr>
              <a:t>.</a:t>
            </a:r>
          </a:p>
          <a:p>
            <a:pPr marL="285750" indent="-285750" algn="l">
              <a:buFont typeface="Wingdings" pitchFamily="2" charset="2"/>
              <a:buChar char="q"/>
            </a:pPr>
            <a:r>
              <a:rPr lang="en-US" sz="1800" b="1" dirty="0">
                <a:solidFill>
                  <a:srgbClr val="92D050"/>
                </a:solidFill>
                <a:latin typeface="Comic Sans MS" pitchFamily="66" charset="0"/>
              </a:rPr>
              <a:t>The Tea </a:t>
            </a:r>
            <a:r>
              <a:rPr lang="en-US" sz="1800" b="1" dirty="0" smtClean="0">
                <a:solidFill>
                  <a:srgbClr val="92D050"/>
                </a:solidFill>
                <a:latin typeface="Comic Sans MS" pitchFamily="66" charset="0"/>
              </a:rPr>
              <a:t>Act of 1763 </a:t>
            </a:r>
            <a:r>
              <a:rPr lang="en-US" sz="1800" b="1" dirty="0">
                <a:solidFill>
                  <a:srgbClr val="92D050"/>
                </a:solidFill>
                <a:latin typeface="Comic Sans MS" pitchFamily="66" charset="0"/>
              </a:rPr>
              <a:t>lowered the price on this East India tea so much that it was way below tea from other suppliers. But the American colonists saw this law as yet another means of "taxation without representation" because it meant that they couldn't buy tea from anyone else (including other colonial merchants) without spending a lot more money</a:t>
            </a:r>
            <a:r>
              <a:rPr lang="en-US" sz="1800" b="1" dirty="0" smtClean="0">
                <a:solidFill>
                  <a:srgbClr val="92D050"/>
                </a:solidFill>
                <a:latin typeface="Comic Sans MS" pitchFamily="66" charset="0"/>
              </a:rPr>
              <a:t>.</a:t>
            </a:r>
          </a:p>
          <a:p>
            <a:pPr marL="285750" indent="-285750" algn="l">
              <a:buFont typeface="Wingdings" pitchFamily="2" charset="2"/>
              <a:buChar char="q"/>
            </a:pPr>
            <a:r>
              <a:rPr lang="en-US" sz="1800" b="1" dirty="0" smtClean="0">
                <a:solidFill>
                  <a:srgbClr val="92D050"/>
                </a:solidFill>
                <a:latin typeface="Comic Sans MS" pitchFamily="66" charset="0"/>
              </a:rPr>
              <a:t> </a:t>
            </a:r>
            <a:r>
              <a:rPr lang="en-US" sz="1800" b="1" dirty="0">
                <a:solidFill>
                  <a:srgbClr val="92D050"/>
                </a:solidFill>
                <a:latin typeface="Comic Sans MS" pitchFamily="66" charset="0"/>
              </a:rPr>
              <a:t>Their response was to refuse to unload the tea from the ships. This was the situation in Boston that led to the Boston Tea Party. </a:t>
            </a:r>
            <a:endParaRPr lang="en-US" sz="1800" b="1" dirty="0" smtClean="0">
              <a:solidFill>
                <a:srgbClr val="92D050"/>
              </a:solidFill>
              <a:latin typeface="Comic Sans MS" pitchFamily="66" charset="0"/>
            </a:endParaRPr>
          </a:p>
          <a:p>
            <a:pPr marL="285750" indent="-285750" algn="l">
              <a:buFont typeface="Wingdings" pitchFamily="2" charset="2"/>
              <a:buChar char="q"/>
            </a:pPr>
            <a:endParaRPr lang="en-US" sz="1800" b="1" dirty="0">
              <a:solidFill>
                <a:srgbClr val="92D050"/>
              </a:solidFill>
              <a:latin typeface="Comic Sans MS" pitchFamily="66" charset="0"/>
            </a:endParaRPr>
          </a:p>
        </p:txBody>
      </p:sp>
      <p:sp>
        <p:nvSpPr>
          <p:cNvPr id="3" name="Title 2"/>
          <p:cNvSpPr>
            <a:spLocks noGrp="1"/>
          </p:cNvSpPr>
          <p:nvPr>
            <p:ph type="title"/>
          </p:nvPr>
        </p:nvSpPr>
        <p:spPr>
          <a:xfrm>
            <a:off x="2514600" y="304800"/>
            <a:ext cx="4114800" cy="701040"/>
          </a:xfrm>
        </p:spPr>
        <p:txBody>
          <a:bodyPr>
            <a:normAutofit/>
          </a:bodyPr>
          <a:lstStyle/>
          <a:p>
            <a:r>
              <a:rPr lang="en-US" sz="2000" dirty="0" smtClean="0">
                <a:latin typeface="Comic Sans MS" pitchFamily="66" charset="0"/>
              </a:rPr>
              <a:t>Sons of Liberty – Tea Act</a:t>
            </a:r>
            <a:endParaRPr lang="en-US" sz="2000" dirty="0">
              <a:latin typeface="Comic Sans MS" pitchFamily="66" charset="0"/>
            </a:endParaRPr>
          </a:p>
        </p:txBody>
      </p:sp>
    </p:spTree>
    <p:extLst>
      <p:ext uri="{BB962C8B-B14F-4D97-AF65-F5344CB8AC3E}">
        <p14:creationId xmlns:p14="http://schemas.microsoft.com/office/powerpoint/2010/main" val="2519215168"/>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solidFill>
                  <a:srgbClr val="92D050"/>
                </a:solidFill>
                <a:effectLst>
                  <a:glow rad="228600">
                    <a:schemeClr val="accent2">
                      <a:satMod val="175000"/>
                      <a:alpha val="40000"/>
                    </a:schemeClr>
                  </a:glow>
                </a:effectLst>
                <a:latin typeface="Comic Sans MS" pitchFamily="66" charset="0"/>
                <a:hlinkClick r:id="rId2"/>
              </a:rPr>
              <a:t>The Boston Tea pARty</a:t>
            </a:r>
            <a:endParaRPr lang="en-US" sz="2000" dirty="0">
              <a:solidFill>
                <a:srgbClr val="92D050"/>
              </a:solidFill>
              <a:effectLst>
                <a:glow rad="228600">
                  <a:schemeClr val="accent2">
                    <a:satMod val="175000"/>
                    <a:alpha val="40000"/>
                  </a:schemeClr>
                </a:glow>
              </a:effectLst>
              <a:latin typeface="Comic Sans MS" pitchFamily="66" charset="0"/>
            </a:endParaRPr>
          </a:p>
        </p:txBody>
      </p:sp>
      <p:sp>
        <p:nvSpPr>
          <p:cNvPr id="3" name="Rectangle 2"/>
          <p:cNvSpPr/>
          <p:nvPr/>
        </p:nvSpPr>
        <p:spPr>
          <a:xfrm>
            <a:off x="381000" y="1905000"/>
            <a:ext cx="8458200" cy="1477328"/>
          </a:xfrm>
          <a:prstGeom prst="rect">
            <a:avLst/>
          </a:prstGeom>
        </p:spPr>
        <p:txBody>
          <a:bodyPr wrap="square">
            <a:spAutoFit/>
          </a:bodyPr>
          <a:lstStyle/>
          <a:p>
            <a:r>
              <a:rPr lang="en-US" b="1" dirty="0">
                <a:solidFill>
                  <a:srgbClr val="92D050"/>
                </a:solidFill>
                <a:latin typeface="Comic Sans MS" pitchFamily="66" charset="0"/>
              </a:rPr>
              <a:t>The Boston Tea Party of December 16, 1773, took place when a group of Massachusetts Patriots, protesting the monopoly on American tea importation recently granted by Parliament to the East India Company, seized 342 chests of tea in a midnight raid on three tea ships and threw them into the </a:t>
            </a:r>
            <a:r>
              <a:rPr lang="en-US" b="1" dirty="0" smtClean="0">
                <a:solidFill>
                  <a:srgbClr val="92D050"/>
                </a:solidFill>
                <a:latin typeface="Comic Sans MS" pitchFamily="66" charset="0"/>
              </a:rPr>
              <a:t>harbor in direct response to The Tea Act of 1773.</a:t>
            </a:r>
            <a:endParaRPr lang="en-US" b="1" dirty="0">
              <a:solidFill>
                <a:srgbClr val="92D050"/>
              </a:solidFill>
              <a:latin typeface="Comic Sans MS" pitchFamily="66" charset="0"/>
            </a:endParaRPr>
          </a:p>
        </p:txBody>
      </p:sp>
      <p:sp>
        <p:nvSpPr>
          <p:cNvPr id="4" name="Rectangle 3"/>
          <p:cNvSpPr/>
          <p:nvPr/>
        </p:nvSpPr>
        <p:spPr>
          <a:xfrm>
            <a:off x="228600" y="3657600"/>
            <a:ext cx="8686800" cy="2031325"/>
          </a:xfrm>
          <a:prstGeom prst="rect">
            <a:avLst/>
          </a:prstGeom>
          <a:ln w="28575">
            <a:solidFill>
              <a:srgbClr val="92D050"/>
            </a:solidFill>
          </a:ln>
        </p:spPr>
        <p:txBody>
          <a:bodyPr wrap="square">
            <a:spAutoFit/>
          </a:bodyPr>
          <a:lstStyle/>
          <a:p>
            <a:r>
              <a:rPr lang="en-US" dirty="0">
                <a:latin typeface="Comic Sans MS" pitchFamily="66" charset="0"/>
              </a:rPr>
              <a:t>A popular song of the day was called "Revolutionary Tea." Its first stanza was, </a:t>
            </a:r>
            <a:endParaRPr lang="en-US" dirty="0" smtClean="0">
              <a:latin typeface="Comic Sans MS" pitchFamily="66" charset="0"/>
            </a:endParaRPr>
          </a:p>
          <a:p>
            <a:endParaRPr lang="en-US" dirty="0" smtClean="0">
              <a:latin typeface="Comic Sans MS" pitchFamily="66" charset="0"/>
            </a:endParaRPr>
          </a:p>
          <a:p>
            <a:r>
              <a:rPr lang="en-US" dirty="0" smtClean="0">
                <a:latin typeface="Comic Sans MS" pitchFamily="66" charset="0"/>
              </a:rPr>
              <a:t>"</a:t>
            </a:r>
            <a:r>
              <a:rPr lang="en-US" dirty="0">
                <a:latin typeface="Comic Sans MS" pitchFamily="66" charset="0"/>
              </a:rPr>
              <a:t>There was an old lady lived over the sea, And she was an Island Queen</a:t>
            </a:r>
            <a:r>
              <a:rPr lang="en-US" dirty="0" smtClean="0">
                <a:latin typeface="Comic Sans MS" pitchFamily="66" charset="0"/>
              </a:rPr>
              <a:t>;    </a:t>
            </a:r>
          </a:p>
          <a:p>
            <a:r>
              <a:rPr lang="en-US" dirty="0">
                <a:latin typeface="Comic Sans MS" pitchFamily="66" charset="0"/>
              </a:rPr>
              <a:t> </a:t>
            </a:r>
            <a:r>
              <a:rPr lang="en-US" dirty="0" smtClean="0">
                <a:latin typeface="Comic Sans MS" pitchFamily="66" charset="0"/>
              </a:rPr>
              <a:t>Her </a:t>
            </a:r>
            <a:r>
              <a:rPr lang="en-US" dirty="0">
                <a:latin typeface="Comic Sans MS" pitchFamily="66" charset="0"/>
              </a:rPr>
              <a:t>daughter lived off in a new country, With an ocean of water between. The old lady's pockets were full of gold, But never contented was she, So she called on her daughter to pay her a tax, Of three pence a pound on her tea, Of three pence a pound on her tea."</a:t>
            </a:r>
          </a:p>
        </p:txBody>
      </p:sp>
    </p:spTree>
    <p:extLst>
      <p:ext uri="{BB962C8B-B14F-4D97-AF65-F5344CB8AC3E}">
        <p14:creationId xmlns:p14="http://schemas.microsoft.com/office/powerpoint/2010/main" val="1892679758"/>
      </p:ext>
    </p:extLst>
  </p:cSld>
  <p:clrMapOvr>
    <a:masterClrMapping/>
  </p:clrMapOvr>
  <p:transition spd="slow">
    <p:cove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7170</TotalTime>
  <Words>2681</Words>
  <Application>Microsoft Office PowerPoint</Application>
  <PresentationFormat>On-screen Show (4:3)</PresentationFormat>
  <Paragraphs>199</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BlackTie</vt:lpstr>
      <vt:lpstr>The American Revolution</vt:lpstr>
      <vt:lpstr>PowerPoint Presentation</vt:lpstr>
      <vt:lpstr>PowerPoint Presentation</vt:lpstr>
      <vt:lpstr>The Stamp Act of 1765</vt:lpstr>
      <vt:lpstr>PowerPoint Presentation</vt:lpstr>
      <vt:lpstr>The Townshend Acts of 1767</vt:lpstr>
      <vt:lpstr>PowerPoint Presentation</vt:lpstr>
      <vt:lpstr>Sons of Liberty – Tea Act</vt:lpstr>
      <vt:lpstr>The Boston Tea pARty</vt:lpstr>
      <vt:lpstr>The Intolerable Acts</vt:lpstr>
      <vt:lpstr>The First Continental Congress</vt:lpstr>
      <vt:lpstr>PowerPoint Presentation</vt:lpstr>
      <vt:lpstr>The Battles of Concord and Lexington</vt:lpstr>
      <vt:lpstr>PowerPoint Presentation</vt:lpstr>
      <vt:lpstr>Battle of Saratoga</vt:lpstr>
      <vt:lpstr>Battle of Yorktown</vt:lpstr>
      <vt:lpstr>PowerPoint Presentation</vt:lpstr>
      <vt:lpstr>1st Constitution Articles of Confederation 1777</vt:lpstr>
      <vt:lpstr>How were the Articles of Confederation weak?</vt:lpstr>
      <vt:lpstr>United States Constitution</vt:lpstr>
      <vt:lpstr>PowerPoint Presentation</vt:lpstr>
      <vt:lpstr>Anti-Federalists vs Federalists</vt:lpstr>
      <vt:lpstr>Constitution</vt:lpstr>
      <vt:lpstr>Benjamin Franklin</vt:lpstr>
      <vt:lpstr>Document Based Questioning</vt:lpstr>
      <vt:lpstr>Bill of Rights 1791</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American Revolution</dc:title>
  <dc:creator>Angie Barnett</dc:creator>
  <cp:lastModifiedBy>Angie Barnett</cp:lastModifiedBy>
  <cp:revision>71</cp:revision>
  <dcterms:created xsi:type="dcterms:W3CDTF">2012-12-29T09:04:47Z</dcterms:created>
  <dcterms:modified xsi:type="dcterms:W3CDTF">2016-01-25T21:06:36Z</dcterms:modified>
</cp:coreProperties>
</file>